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4" r:id="rId8"/>
    <p:sldId id="265" r:id="rId9"/>
    <p:sldId id="266" r:id="rId10"/>
    <p:sldId id="260" r:id="rId11"/>
    <p:sldId id="261" r:id="rId12"/>
    <p:sldId id="268" r:id="rId13"/>
  </p:sldIdLst>
  <p:sldSz cx="9144000" cy="6858000" type="screen4x3"/>
  <p:notesSz cx="6858000" cy="9144000"/>
  <p:defaultText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GT"/>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2154049979"/>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3910741513"/>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1375585504"/>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541626401"/>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527652263"/>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1063413069"/>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7" name="6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8" name="7 Marcador de pie de página"/>
          <p:cNvSpPr>
            <a:spLocks noGrp="1"/>
          </p:cNvSpPr>
          <p:nvPr>
            <p:ph type="ftr" sz="quarter" idx="11"/>
          </p:nvPr>
        </p:nvSpPr>
        <p:spPr/>
        <p:txBody>
          <a:bodyPr/>
          <a:lstStyle/>
          <a:p>
            <a:endParaRPr lang="es-GT"/>
          </a:p>
        </p:txBody>
      </p:sp>
      <p:sp>
        <p:nvSpPr>
          <p:cNvPr id="9" name="8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674743077"/>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4" name="3 Marcador de pie de página"/>
          <p:cNvSpPr>
            <a:spLocks noGrp="1"/>
          </p:cNvSpPr>
          <p:nvPr>
            <p:ph type="ftr" sz="quarter" idx="11"/>
          </p:nvPr>
        </p:nvSpPr>
        <p:spPr/>
        <p:txBody>
          <a:bodyPr/>
          <a:lstStyle/>
          <a:p>
            <a:endParaRPr lang="es-GT"/>
          </a:p>
        </p:txBody>
      </p:sp>
      <p:sp>
        <p:nvSpPr>
          <p:cNvPr id="5" name="4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474163482"/>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3" name="2 Marcador de pie de página"/>
          <p:cNvSpPr>
            <a:spLocks noGrp="1"/>
          </p:cNvSpPr>
          <p:nvPr>
            <p:ph type="ftr" sz="quarter" idx="11"/>
          </p:nvPr>
        </p:nvSpPr>
        <p:spPr/>
        <p:txBody>
          <a:bodyPr/>
          <a:lstStyle/>
          <a:p>
            <a:endParaRPr lang="es-GT"/>
          </a:p>
        </p:txBody>
      </p:sp>
      <p:sp>
        <p:nvSpPr>
          <p:cNvPr id="4" name="3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3063852163"/>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GT"/>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3634605830"/>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GT"/>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GT"/>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6114614-A93F-4C09-9B36-273BF1371CC3}" type="datetimeFigureOut">
              <a:rPr lang="es-GT" smtClean="0"/>
              <a:pPr/>
              <a:t>01/08/2011</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2496312956"/>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14614-A93F-4C09-9B36-273BF1371CC3}" type="datetimeFigureOut">
              <a:rPr lang="es-GT" smtClean="0"/>
              <a:pPr/>
              <a:t>01/08/2011</a:t>
            </a:fld>
            <a:endParaRPr lang="es-GT"/>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GT"/>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5CE95E-5958-43A2-AA5D-9FF79F76F098}" type="slidenum">
              <a:rPr lang="es-GT" smtClean="0"/>
              <a:pPr/>
              <a:t>‹#›</a:t>
            </a:fld>
            <a:endParaRPr lang="es-GT"/>
          </a:p>
        </p:txBody>
      </p:sp>
    </p:spTree>
    <p:extLst>
      <p:ext uri="{BB962C8B-B14F-4D97-AF65-F5344CB8AC3E}">
        <p14:creationId xmlns="" xmlns:p14="http://schemas.microsoft.com/office/powerpoint/2010/main" val="104974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p14:dur="10" advClick="0"/>
    </mc:Choice>
    <mc:Fallback>
      <p:transition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package" Target="../embeddings/Microsoft_Office_Excel_Worksheet7.xlsx"/><Relationship Id="rId4" Type="http://schemas.openxmlformats.org/officeDocument/2006/relationships/package" Target="../embeddings/Microsoft_Office_Excel_Worksheet6.xlsx"/></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wmf"/><Relationship Id="rId7" Type="http://schemas.openxmlformats.org/officeDocument/2006/relationships/image" Target="../media/image8.jpe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17.wmf"/></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Worksheet3.xlsx"/></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Office_Excel_Worksheet4.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3429000"/>
            <a:ext cx="7990656" cy="2952328"/>
          </a:xfrm>
        </p:spPr>
        <p:txBody>
          <a:bodyPr>
            <a:noAutofit/>
          </a:bodyPr>
          <a:lstStyle/>
          <a:p>
            <a:r>
              <a:rPr lang="en-US" sz="2200" u="sng" dirty="0" smtClean="0">
                <a:solidFill>
                  <a:schemeClr val="tx2">
                    <a:lumMod val="75000"/>
                  </a:schemeClr>
                </a:solidFill>
              </a:rPr>
              <a:t>Problem</a:t>
            </a:r>
            <a:r>
              <a:rPr lang="en-US" sz="2200" dirty="0" smtClean="0">
                <a:solidFill>
                  <a:schemeClr val="tx2">
                    <a:lumMod val="75000"/>
                  </a:schemeClr>
                </a:solidFill>
              </a:rPr>
              <a:t>:</a:t>
            </a:r>
            <a:br>
              <a:rPr lang="en-US" sz="2200" dirty="0" smtClean="0">
                <a:solidFill>
                  <a:schemeClr val="tx2">
                    <a:lumMod val="75000"/>
                  </a:schemeClr>
                </a:solidFill>
              </a:rPr>
            </a:br>
            <a:r>
              <a:rPr lang="en-US" sz="22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br>
              <a:rPr lang="en-US" sz="2200" dirty="0" smtClean="0">
                <a:solidFill>
                  <a:schemeClr val="tx2">
                    <a:lumMod val="75000"/>
                  </a:schemeClr>
                </a:solidFill>
              </a:rPr>
            </a:br>
            <a:endParaRPr lang="es-GT" sz="2200" dirty="0"/>
          </a:p>
        </p:txBody>
      </p:sp>
      <p:sp>
        <p:nvSpPr>
          <p:cNvPr id="4" name="3 Flecha derecha">
            <a:hlinkClick r:id="" action="ppaction://hlinkshowjump?jump=nextslide"/>
          </p:cNvPr>
          <p:cNvSpPr/>
          <p:nvPr/>
        </p:nvSpPr>
        <p:spPr>
          <a:xfrm>
            <a:off x="7236296" y="5633864"/>
            <a:ext cx="1656184"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Rectangle 5"/>
          <p:cNvSpPr/>
          <p:nvPr/>
        </p:nvSpPr>
        <p:spPr>
          <a:xfrm>
            <a:off x="251520" y="332656"/>
            <a:ext cx="8586838"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Solving Real World Problems </a:t>
            </a:r>
          </a:p>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with Linear Equations</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TextBox 4"/>
          <p:cNvSpPr txBox="1"/>
          <p:nvPr/>
        </p:nvSpPr>
        <p:spPr>
          <a:xfrm>
            <a:off x="323528" y="1988840"/>
            <a:ext cx="8136904" cy="1508105"/>
          </a:xfrm>
          <a:prstGeom prst="rect">
            <a:avLst/>
          </a:prstGeom>
          <a:noFill/>
        </p:spPr>
        <p:txBody>
          <a:bodyPr wrap="square" rtlCol="0">
            <a:spAutoFit/>
          </a:bodyPr>
          <a:lstStyle/>
          <a:p>
            <a:pPr algn="ctr"/>
            <a:r>
              <a:rPr lang="en-US" sz="2300" dirty="0" smtClean="0">
                <a:solidFill>
                  <a:schemeClr val="accent3">
                    <a:lumMod val="50000"/>
                  </a:schemeClr>
                </a:solidFill>
              </a:rPr>
              <a:t>When you’re done with this lesson you should be able to use linear equations to solve real world problems!  You’ll gain valuable skills that include: organizing information, writing linear equations, and using those equations to calculate in the real world. </a:t>
            </a:r>
            <a:endParaRPr lang="en-US" sz="2300" dirty="0" smtClean="0">
              <a:solidFill>
                <a:schemeClr val="accent3">
                  <a:lumMod val="50000"/>
                </a:schemeClr>
              </a:solidFill>
            </a:endParaRPr>
          </a:p>
        </p:txBody>
      </p:sp>
      <p:sp>
        <p:nvSpPr>
          <p:cNvPr id="7" name="TextBox 6"/>
          <p:cNvSpPr txBox="1"/>
          <p:nvPr/>
        </p:nvSpPr>
        <p:spPr>
          <a:xfrm>
            <a:off x="251520" y="4437112"/>
            <a:ext cx="8352928" cy="1015663"/>
          </a:xfrm>
          <a:prstGeom prst="rect">
            <a:avLst/>
          </a:prstGeom>
          <a:noFill/>
        </p:spPr>
        <p:txBody>
          <a:bodyPr wrap="square" rtlCol="0">
            <a:spAutoFit/>
          </a:bodyPr>
          <a:lstStyle/>
          <a:p>
            <a:pPr algn="ctr"/>
            <a:r>
              <a:rPr lang="en-US" sz="6000" dirty="0" smtClean="0">
                <a:solidFill>
                  <a:schemeClr val="accent3">
                    <a:lumMod val="50000"/>
                  </a:schemeClr>
                </a:solidFill>
              </a:rPr>
              <a:t>Click here to get started!</a:t>
            </a:r>
            <a:endParaRPr lang="en-US" sz="6000" dirty="0">
              <a:solidFill>
                <a:schemeClr val="accent3">
                  <a:lumMod val="50000"/>
                </a:schemeClr>
              </a:solidFill>
            </a:endParaRPr>
          </a:p>
        </p:txBody>
      </p:sp>
      <p:pic>
        <p:nvPicPr>
          <p:cNvPr id="2049" name="Picture 1" descr="C:\Users\Owner\AppData\Local\Microsoft\Windows\Temporary Internet Files\Content.IE5\IAKF5ISO\MP900430806[1].jpg"/>
          <p:cNvPicPr>
            <a:picLocks noChangeAspect="1" noChangeArrowheads="1"/>
          </p:cNvPicPr>
          <p:nvPr/>
        </p:nvPicPr>
        <p:blipFill>
          <a:blip r:embed="rId2" cstate="print"/>
          <a:srcRect/>
          <a:stretch>
            <a:fillRect/>
          </a:stretch>
        </p:blipFill>
        <p:spPr bwMode="auto">
          <a:xfrm>
            <a:off x="0" y="5733256"/>
            <a:ext cx="1460255" cy="1124744"/>
          </a:xfrm>
          <a:prstGeom prst="rect">
            <a:avLst/>
          </a:prstGeom>
          <a:noFill/>
        </p:spPr>
      </p:pic>
    </p:spTree>
    <p:extLst>
      <p:ext uri="{BB962C8B-B14F-4D97-AF65-F5344CB8AC3E}">
        <p14:creationId xmlns="" xmlns:p14="http://schemas.microsoft.com/office/powerpoint/2010/main" val="2614613389"/>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2" grpId="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1988840"/>
            <a:ext cx="7990656" cy="3240360"/>
          </a:xfrm>
        </p:spPr>
        <p:txBody>
          <a:bodyPr>
            <a:noAutofit/>
          </a:bodyPr>
          <a:lstStyle/>
          <a:p>
            <a:pPr algn="just"/>
            <a:r>
              <a:rPr lang="en-US" sz="1500" dirty="0" smtClean="0"/>
              <a:t>Jasmine is trying to find the cell phone plan that will work best for her.  Her parents say she talks too much on the phone and tell her she cannot get a plan with more than 500 minutes.  They also tell her that they’ll pay for the plan but that she has to pay for the minutes she goes over.  She looks up on the internet and finds out that AT&amp;T and Verizon offer a plan of 450 minutes per month for $39.99 while T Mobile offers a plan of 500 minutes per month for $39.99.  AT&amp;T charges a fee of $.21per minute for every minute you go over your allotted amount.  Verizon charges a fee of $.23 per minute for every minute you go over your allotted amount.  As a favor to their customers, Verizon shuts off the phone if the customer goes more than 100 minutes over their plan.  T Mobile charges $.37 per minute for every minute you go over your allotted amount of minutes.  If Jasmine usually talks on the phone for 650 minutes each month, which plan would be cheapest for her?  Make sure you use a linear equation for each phone company to help Jasmine compare her rates.</a:t>
            </a:r>
            <a:br>
              <a:rPr lang="en-US" sz="1500" dirty="0" smtClean="0"/>
            </a:br>
            <a:endParaRPr lang="es-GT" sz="1500" dirty="0"/>
          </a:p>
        </p:txBody>
      </p:sp>
      <p:sp>
        <p:nvSpPr>
          <p:cNvPr id="6" name="Rectangle 5"/>
          <p:cNvSpPr/>
          <p:nvPr/>
        </p:nvSpPr>
        <p:spPr>
          <a:xfrm>
            <a:off x="0" y="836712"/>
            <a:ext cx="9025419" cy="553998"/>
          </a:xfrm>
          <a:prstGeom prst="rect">
            <a:avLst/>
          </a:prstGeom>
          <a:noFill/>
        </p:spPr>
        <p:txBody>
          <a:bodyPr wrap="none" lIns="91440" tIns="45720" rIns="91440" bIns="45720">
            <a:spAutoFit/>
          </a:bodyPr>
          <a:lstStyle/>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Try this one on your own before going to the next slide!</a:t>
            </a:r>
            <a:endParaRPr lang="en-US" sz="3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7" name="Left Arrow 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descr="C:\Users\Owner\AppData\Local\Microsoft\Windows\Temporary Internet Files\Content.IE5\B1K40SH2\MP900438906[1].jpg"/>
          <p:cNvPicPr>
            <a:picLocks noChangeAspect="1" noChangeArrowheads="1"/>
          </p:cNvPicPr>
          <p:nvPr/>
        </p:nvPicPr>
        <p:blipFill>
          <a:blip r:embed="rId2" cstate="print"/>
          <a:srcRect/>
          <a:stretch>
            <a:fillRect/>
          </a:stretch>
        </p:blipFill>
        <p:spPr bwMode="auto">
          <a:xfrm>
            <a:off x="2555776" y="4869160"/>
            <a:ext cx="2880320" cy="1920213"/>
          </a:xfrm>
          <a:prstGeom prst="rect">
            <a:avLst/>
          </a:prstGeom>
          <a:noFill/>
        </p:spPr>
      </p:pic>
    </p:spTree>
    <p:extLst>
      <p:ext uri="{BB962C8B-B14F-4D97-AF65-F5344CB8AC3E}">
        <p14:creationId xmlns:p14="http://schemas.microsoft.com/office/powerpoint/2010/main" xmlns="" val="261461338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normAutofit/>
          </a:bodyPr>
          <a:lstStyle/>
          <a:p>
            <a:r>
              <a:rPr lang="es-GT" sz="3600" dirty="0" smtClean="0">
                <a:solidFill>
                  <a:schemeClr val="tx2">
                    <a:lumMod val="75000"/>
                  </a:schemeClr>
                </a:solidFill>
              </a:rPr>
              <a:t> </a:t>
            </a:r>
            <a:r>
              <a:rPr lang="es-GT" sz="3600" dirty="0" err="1" smtClean="0">
                <a:solidFill>
                  <a:schemeClr val="tx2">
                    <a:lumMod val="75000"/>
                  </a:schemeClr>
                </a:solidFill>
              </a:rPr>
              <a:t>Organize</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a:t>
            </a:r>
            <a:r>
              <a:rPr lang="es-GT" sz="3600" dirty="0" err="1" smtClean="0">
                <a:solidFill>
                  <a:schemeClr val="tx2">
                    <a:lumMod val="75000"/>
                  </a:schemeClr>
                </a:solidFill>
              </a:rPr>
              <a:t>information</a:t>
            </a:r>
            <a:r>
              <a:rPr lang="es-GT" sz="3600" dirty="0" smtClean="0">
                <a:solidFill>
                  <a:schemeClr val="tx2">
                    <a:lumMod val="75000"/>
                  </a:schemeClr>
                </a:solidFill>
              </a:rPr>
              <a:t> </a:t>
            </a:r>
            <a:r>
              <a:rPr lang="es-GT" sz="3600" dirty="0" err="1" smtClean="0">
                <a:solidFill>
                  <a:schemeClr val="tx2">
                    <a:lumMod val="75000"/>
                  </a:schemeClr>
                </a:solidFill>
              </a:rPr>
              <a:t>given</a:t>
            </a:r>
            <a:r>
              <a:rPr lang="es-GT" sz="3600" dirty="0" smtClean="0">
                <a:solidFill>
                  <a:schemeClr val="tx2">
                    <a:lumMod val="75000"/>
                  </a:schemeClr>
                </a:solidFill>
              </a:rPr>
              <a:t>:</a:t>
            </a:r>
            <a:endParaRPr lang="es-GT" sz="3600" dirty="0">
              <a:solidFill>
                <a:schemeClr val="tx2">
                  <a:lumMod val="75000"/>
                </a:schemeClr>
              </a:solidFill>
            </a:endParaRPr>
          </a:p>
        </p:txBody>
      </p:sp>
      <p:sp>
        <p:nvSpPr>
          <p:cNvPr id="7" name="1 Título"/>
          <p:cNvSpPr txBox="1">
            <a:spLocks/>
          </p:cNvSpPr>
          <p:nvPr/>
        </p:nvSpPr>
        <p:spPr>
          <a:xfrm>
            <a:off x="611560" y="980728"/>
            <a:ext cx="8229600" cy="1143000"/>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Write</a:t>
            </a:r>
            <a:r>
              <a:rPr lang="es-GT" sz="3600" dirty="0" smtClean="0">
                <a:solidFill>
                  <a:schemeClr val="tx2">
                    <a:lumMod val="75000"/>
                  </a:schemeClr>
                </a:solidFill>
              </a:rPr>
              <a:t> </a:t>
            </a:r>
            <a:r>
              <a:rPr lang="es-GT" sz="3600" dirty="0" err="1" smtClean="0">
                <a:solidFill>
                  <a:schemeClr val="tx2">
                    <a:lumMod val="75000"/>
                  </a:schemeClr>
                </a:solidFill>
              </a:rPr>
              <a:t>equations</a:t>
            </a:r>
            <a:r>
              <a:rPr lang="es-GT" sz="3600" dirty="0" smtClean="0">
                <a:solidFill>
                  <a:schemeClr val="tx2">
                    <a:lumMod val="75000"/>
                  </a:schemeClr>
                </a:solidFill>
              </a:rPr>
              <a:t> </a:t>
            </a:r>
            <a:r>
              <a:rPr lang="es-GT" sz="3600" dirty="0" err="1" smtClean="0">
                <a:solidFill>
                  <a:schemeClr val="tx2">
                    <a:lumMod val="75000"/>
                  </a:schemeClr>
                </a:solidFill>
              </a:rPr>
              <a:t>based</a:t>
            </a:r>
            <a:r>
              <a:rPr lang="es-GT" sz="3600" dirty="0" smtClean="0">
                <a:solidFill>
                  <a:schemeClr val="tx2">
                    <a:lumMod val="75000"/>
                  </a:schemeClr>
                </a:solidFill>
              </a:rPr>
              <a:t> </a:t>
            </a:r>
            <a:r>
              <a:rPr lang="es-GT" sz="3600" dirty="0" err="1" smtClean="0">
                <a:solidFill>
                  <a:schemeClr val="tx2">
                    <a:lumMod val="75000"/>
                  </a:schemeClr>
                </a:solidFill>
              </a:rPr>
              <a:t>on</a:t>
            </a:r>
            <a:r>
              <a:rPr lang="es-GT" sz="3600" dirty="0" smtClean="0">
                <a:solidFill>
                  <a:schemeClr val="tx2">
                    <a:lumMod val="75000"/>
                  </a:schemeClr>
                </a:solidFill>
              </a:rPr>
              <a:t> total </a:t>
            </a:r>
            <a:r>
              <a:rPr lang="es-GT" sz="3600" dirty="0" err="1" smtClean="0">
                <a:solidFill>
                  <a:schemeClr val="tx2">
                    <a:lumMod val="75000"/>
                  </a:schemeClr>
                </a:solidFill>
              </a:rPr>
              <a:t>cost</a:t>
            </a:r>
            <a:r>
              <a:rPr lang="es-GT" sz="3600" dirty="0" smtClean="0">
                <a:solidFill>
                  <a:schemeClr val="tx2">
                    <a:lumMod val="75000"/>
                  </a:schemeClr>
                </a:solidFill>
              </a:rPr>
              <a:t> and minutes </a:t>
            </a:r>
            <a:r>
              <a:rPr lang="es-GT" sz="3600" dirty="0" err="1" smtClean="0">
                <a:solidFill>
                  <a:schemeClr val="tx2">
                    <a:lumMod val="75000"/>
                  </a:schemeClr>
                </a:solidFill>
              </a:rPr>
              <a:t>used</a:t>
            </a:r>
            <a:r>
              <a:rPr lang="es-GT" sz="3600" dirty="0" smtClean="0">
                <a:solidFill>
                  <a:schemeClr val="tx2">
                    <a:lumMod val="75000"/>
                  </a:schemeClr>
                </a:solidFill>
              </a:rPr>
              <a:t> </a:t>
            </a:r>
            <a:r>
              <a:rPr lang="es-GT" sz="3600" dirty="0" err="1" smtClean="0">
                <a:solidFill>
                  <a:schemeClr val="tx2">
                    <a:lumMod val="75000"/>
                  </a:schemeClr>
                </a:solidFill>
              </a:rPr>
              <a:t>over</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a:t>
            </a:r>
            <a:r>
              <a:rPr lang="es-GT" sz="3600" dirty="0" err="1" smtClean="0">
                <a:solidFill>
                  <a:schemeClr val="tx2">
                    <a:lumMod val="75000"/>
                  </a:schemeClr>
                </a:solidFill>
              </a:rPr>
              <a:t>amount</a:t>
            </a:r>
            <a:r>
              <a:rPr lang="es-GT" sz="3600" dirty="0" smtClean="0">
                <a:solidFill>
                  <a:schemeClr val="tx2">
                    <a:lumMod val="75000"/>
                  </a:schemeClr>
                </a:solidFill>
              </a:rPr>
              <a:t> </a:t>
            </a:r>
            <a:r>
              <a:rPr lang="es-GT" sz="3600" dirty="0" err="1" smtClean="0">
                <a:solidFill>
                  <a:schemeClr val="tx2">
                    <a:lumMod val="75000"/>
                  </a:schemeClr>
                </a:solidFill>
              </a:rPr>
              <a:t>alloted</a:t>
            </a:r>
            <a:r>
              <a:rPr lang="es-GT" sz="3600" dirty="0" smtClean="0">
                <a:solidFill>
                  <a:schemeClr val="tx2">
                    <a:lumMod val="75000"/>
                  </a:schemeClr>
                </a:solidFill>
              </a:rPr>
              <a:t> </a:t>
            </a:r>
            <a:r>
              <a:rPr lang="es-GT" sz="3600" dirty="0" err="1" smtClean="0">
                <a:solidFill>
                  <a:schemeClr val="tx2">
                    <a:lumMod val="75000"/>
                  </a:schemeClr>
                </a:solidFill>
              </a:rPr>
              <a:t>by</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plan.</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graphicFrame>
        <p:nvGraphicFramePr>
          <p:cNvPr id="13" name="Object 12"/>
          <p:cNvGraphicFramePr>
            <a:graphicFrameLocks noChangeAspect="1"/>
          </p:cNvGraphicFramePr>
          <p:nvPr/>
        </p:nvGraphicFramePr>
        <p:xfrm>
          <a:off x="611560" y="1628800"/>
          <a:ext cx="8295172" cy="1368623"/>
        </p:xfrm>
        <a:graphic>
          <a:graphicData uri="http://schemas.openxmlformats.org/presentationml/2006/ole">
            <p:oleObj spid="_x0000_s17410" name="Worksheet" r:id="rId3" imgW="4791152" imgH="790635" progId="Excel.Sheet.12">
              <p:embed/>
            </p:oleObj>
          </a:graphicData>
        </a:graphic>
      </p:graphicFrame>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971600" y="2060848"/>
          <a:ext cx="7102861" cy="1407011"/>
        </p:xfrm>
        <a:graphic>
          <a:graphicData uri="http://schemas.openxmlformats.org/presentationml/2006/ole">
            <p:oleObj spid="_x0000_s17411" name="Worksheet" r:id="rId4" imgW="3990871" imgH="790635"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15616" y="1052736"/>
            <a:ext cx="7128792" cy="830997"/>
          </a:xfrm>
          <a:prstGeom prst="rect">
            <a:avLst/>
          </a:prstGeom>
          <a:noFill/>
        </p:spPr>
        <p:txBody>
          <a:bodyPr wrap="square" rtlCol="0">
            <a:spAutoFit/>
          </a:bodyPr>
          <a:lstStyle/>
          <a:p>
            <a:pPr algn="ctr"/>
            <a:r>
              <a:rPr lang="en-US" sz="2400" dirty="0" smtClean="0">
                <a:solidFill>
                  <a:schemeClr val="tx2">
                    <a:lumMod val="75000"/>
                  </a:schemeClr>
                </a:solidFill>
              </a:rPr>
              <a:t>Jasmine has a lot of information to sort through.  Let’s use Algebra to help her find the best phone plan.</a:t>
            </a:r>
            <a:endParaRPr lang="en-US" sz="2400" dirty="0">
              <a:solidFill>
                <a:schemeClr val="tx2">
                  <a:lumMod val="75000"/>
                </a:schemeClr>
              </a:solidFill>
            </a:endParaRPr>
          </a:p>
        </p:txBody>
      </p:sp>
      <p:sp>
        <p:nvSpPr>
          <p:cNvPr id="19" name="TextBox 18"/>
          <p:cNvSpPr txBox="1"/>
          <p:nvPr/>
        </p:nvSpPr>
        <p:spPr>
          <a:xfrm>
            <a:off x="2771800" y="404664"/>
            <a:ext cx="1224136" cy="523220"/>
          </a:xfrm>
          <a:prstGeom prst="rect">
            <a:avLst/>
          </a:prstGeom>
          <a:noFill/>
        </p:spPr>
        <p:txBody>
          <a:bodyPr wrap="square" rtlCol="0">
            <a:spAutoFit/>
          </a:bodyPr>
          <a:lstStyle/>
          <a:p>
            <a:r>
              <a:rPr lang="en-US" sz="2800" dirty="0" smtClean="0">
                <a:solidFill>
                  <a:schemeClr val="tx2">
                    <a:lumMod val="75000"/>
                  </a:schemeClr>
                </a:solidFill>
              </a:rPr>
              <a:t>Step 3</a:t>
            </a:r>
            <a:endParaRPr lang="en-US" sz="2800" dirty="0">
              <a:solidFill>
                <a:schemeClr val="tx2">
                  <a:lumMod val="75000"/>
                </a:schemeClr>
              </a:solidFill>
            </a:endParaRPr>
          </a:p>
        </p:txBody>
      </p:sp>
      <p:graphicFrame>
        <p:nvGraphicFramePr>
          <p:cNvPr id="1029" name="Object 5"/>
          <p:cNvGraphicFramePr>
            <a:graphicFrameLocks noChangeAspect="1"/>
          </p:cNvGraphicFramePr>
          <p:nvPr/>
        </p:nvGraphicFramePr>
        <p:xfrm>
          <a:off x="899592" y="1988840"/>
          <a:ext cx="7102475" cy="1406525"/>
        </p:xfrm>
        <a:graphic>
          <a:graphicData uri="http://schemas.openxmlformats.org/presentationml/2006/ole">
            <p:oleObj spid="_x0000_s17412" name="Worksheet" r:id="rId5" imgW="3990871" imgH="790635" progId="Excel.Sheet.12">
              <p:embed/>
            </p:oleObj>
          </a:graphicData>
        </a:graphic>
      </p:graphicFrame>
      <p:sp>
        <p:nvSpPr>
          <p:cNvPr id="20" name="Donut 19"/>
          <p:cNvSpPr/>
          <p:nvPr/>
        </p:nvSpPr>
        <p:spPr>
          <a:xfrm>
            <a:off x="539552" y="2348880"/>
            <a:ext cx="1872208" cy="1152128"/>
          </a:xfrm>
          <a:prstGeom prst="don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683568" y="1124744"/>
            <a:ext cx="8136904" cy="492443"/>
          </a:xfrm>
          <a:prstGeom prst="rect">
            <a:avLst/>
          </a:prstGeom>
          <a:noFill/>
        </p:spPr>
        <p:txBody>
          <a:bodyPr wrap="square" rtlCol="0">
            <a:spAutoFit/>
          </a:bodyPr>
          <a:lstStyle/>
          <a:p>
            <a:r>
              <a:rPr lang="en-US" sz="2600" dirty="0" smtClean="0">
                <a:solidFill>
                  <a:schemeClr val="tx2">
                    <a:lumMod val="75000"/>
                  </a:schemeClr>
                </a:solidFill>
              </a:rPr>
              <a:t>Now conclude that Verizon is the best deal for Jasmine.</a:t>
            </a:r>
            <a:endParaRPr lang="en-US" sz="2600" dirty="0">
              <a:solidFill>
                <a:schemeClr val="tx2">
                  <a:lumMod val="75000"/>
                </a:schemeClr>
              </a:solidFill>
            </a:endParaRPr>
          </a:p>
        </p:txBody>
      </p:sp>
    </p:spTree>
    <p:extLst>
      <p:ext uri="{BB962C8B-B14F-4D97-AF65-F5344CB8AC3E}">
        <p14:creationId xmlns:p14="http://schemas.microsoft.com/office/powerpoint/2010/main" xmlns=""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17" restart="whenNotActive" fill="hold" evtFilter="cancelBubble" nodeType="interactiveSeq">
                <p:stCondLst>
                  <p:cond evt="onClick" delay="0">
                    <p:tgtEl>
                      <p:spTgt spid="15"/>
                    </p:tgtEl>
                  </p:cond>
                </p:stCondLst>
                <p:endSync evt="end" delay="0">
                  <p:rtn val="all"/>
                </p:endSync>
                <p:childTnLst>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13"/>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2"/>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8" restart="whenNotActive" fill="hold" evtFilter="cancelBubble" nodeType="interactiveSeq">
                <p:stCondLst>
                  <p:cond evt="onClick" delay="0">
                    <p:tgtEl>
                      <p:spTgt spid="19"/>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7"/>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9"/>
                  </p:tgtEl>
                </p:cond>
              </p:nextCondLst>
            </p:seq>
          </p:childTnLst>
        </p:cTn>
      </p:par>
    </p:tnLst>
    <p:bldLst>
      <p:bldP spid="2" grpId="0"/>
      <p:bldP spid="2" grpId="1"/>
      <p:bldP spid="7" grpId="0"/>
      <p:bldP spid="7" grpId="1"/>
      <p:bldP spid="18" grpId="0"/>
      <p:bldP spid="18" grpId="1"/>
      <p:bldP spid="20" grpId="0" animBg="1"/>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1988840"/>
            <a:ext cx="7990656" cy="3240360"/>
          </a:xfrm>
        </p:spPr>
        <p:txBody>
          <a:bodyPr>
            <a:noAutofit/>
          </a:bodyPr>
          <a:lstStyle/>
          <a:p>
            <a:r>
              <a:rPr lang="es-GT" sz="3000" dirty="0" err="1" smtClean="0"/>
              <a:t>Now</a:t>
            </a:r>
            <a:r>
              <a:rPr lang="es-GT" sz="3000" dirty="0" smtClean="0"/>
              <a:t> </a:t>
            </a:r>
            <a:r>
              <a:rPr lang="es-GT" sz="3000" dirty="0" err="1" smtClean="0"/>
              <a:t>get</a:t>
            </a:r>
            <a:r>
              <a:rPr lang="es-GT" sz="3000" dirty="0" smtClean="0"/>
              <a:t> </a:t>
            </a:r>
            <a:r>
              <a:rPr lang="es-GT" sz="3000" dirty="0" err="1" smtClean="0"/>
              <a:t>going</a:t>
            </a:r>
            <a:r>
              <a:rPr lang="es-GT" sz="3000" dirty="0" smtClean="0"/>
              <a:t>….</a:t>
            </a:r>
            <a:r>
              <a:rPr lang="es-GT" sz="3000" dirty="0" err="1" smtClean="0"/>
              <a:t>go</a:t>
            </a:r>
            <a:r>
              <a:rPr lang="es-GT" sz="3000" dirty="0" smtClean="0"/>
              <a:t> </a:t>
            </a:r>
            <a:r>
              <a:rPr lang="es-GT" sz="3000" dirty="0" err="1" smtClean="0"/>
              <a:t>on</a:t>
            </a:r>
            <a:r>
              <a:rPr lang="es-GT" sz="3000" dirty="0" smtClean="0"/>
              <a:t>….</a:t>
            </a:r>
            <a:r>
              <a:rPr lang="es-GT" sz="3000" dirty="0" err="1" smtClean="0"/>
              <a:t>start</a:t>
            </a:r>
            <a:r>
              <a:rPr lang="es-GT" sz="3000" dirty="0" smtClean="0"/>
              <a:t> </a:t>
            </a:r>
            <a:r>
              <a:rPr lang="es-GT" sz="3000" dirty="0" err="1" smtClean="0"/>
              <a:t>solving</a:t>
            </a:r>
            <a:r>
              <a:rPr lang="es-GT" sz="3000" dirty="0" smtClean="0"/>
              <a:t> </a:t>
            </a:r>
            <a:r>
              <a:rPr lang="es-GT" sz="3000" dirty="0" err="1" smtClean="0"/>
              <a:t>your</a:t>
            </a:r>
            <a:r>
              <a:rPr lang="es-GT" sz="3000" dirty="0" smtClean="0"/>
              <a:t> </a:t>
            </a:r>
            <a:r>
              <a:rPr lang="es-GT" sz="3000" dirty="0" err="1" smtClean="0"/>
              <a:t>own</a:t>
            </a:r>
            <a:r>
              <a:rPr lang="es-GT" sz="3000" dirty="0" smtClean="0"/>
              <a:t> </a:t>
            </a:r>
            <a:r>
              <a:rPr lang="es-GT" sz="3000" dirty="0" err="1" smtClean="0"/>
              <a:t>problem</a:t>
            </a:r>
            <a:r>
              <a:rPr lang="es-GT" sz="3000" dirty="0" smtClean="0"/>
              <a:t>…….!</a:t>
            </a:r>
            <a:endParaRPr lang="es-GT" sz="3000" dirty="0"/>
          </a:p>
        </p:txBody>
      </p:sp>
      <p:sp>
        <p:nvSpPr>
          <p:cNvPr id="6" name="Rectangle 5"/>
          <p:cNvSpPr/>
          <p:nvPr/>
        </p:nvSpPr>
        <p:spPr>
          <a:xfrm>
            <a:off x="1008557" y="836712"/>
            <a:ext cx="7008329" cy="1015663"/>
          </a:xfrm>
          <a:prstGeom prst="rect">
            <a:avLst/>
          </a:prstGeom>
          <a:noFill/>
        </p:spPr>
        <p:txBody>
          <a:bodyPr wrap="none" lIns="91440" tIns="45720" rIns="91440" bIns="45720">
            <a:spAutoFit/>
          </a:bodyPr>
          <a:lstStyle/>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Congrats you can now use linear equations</a:t>
            </a:r>
          </a:p>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to solve real world problems!!!</a:t>
            </a:r>
            <a:endParaRPr lang="en-US" sz="3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Left Arrow 6">
            <a:hlinkClick r:id="" action="ppaction://hlinkshowjump?jump=previousslide"/>
          </p:cNvPr>
          <p:cNvSpPr/>
          <p:nvPr/>
        </p:nvSpPr>
        <p:spPr>
          <a:xfrm>
            <a:off x="7380312" y="5805264"/>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0"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6948264" y="1412776"/>
            <a:ext cx="1512168" cy="1512168"/>
          </a:xfrm>
          <a:prstGeom prst="rect">
            <a:avLst/>
          </a:prstGeom>
          <a:noFill/>
        </p:spPr>
      </p:pic>
      <p:pic>
        <p:nvPicPr>
          <p:cNvPr id="8" name="Picture 3" descr="C:\Users\Owner\AppData\Local\Microsoft\Windows\Temporary Internet Files\Content.IE5\IAKF5ISO\MC900305579[1].wmf"/>
          <p:cNvPicPr>
            <a:picLocks noChangeAspect="1" noChangeArrowheads="1"/>
          </p:cNvPicPr>
          <p:nvPr/>
        </p:nvPicPr>
        <p:blipFill>
          <a:blip r:embed="rId3" cstate="print"/>
          <a:srcRect/>
          <a:stretch>
            <a:fillRect/>
          </a:stretch>
        </p:blipFill>
        <p:spPr bwMode="auto">
          <a:xfrm rot="606166">
            <a:off x="5580112" y="5013176"/>
            <a:ext cx="824515" cy="1488635"/>
          </a:xfrm>
          <a:prstGeom prst="rect">
            <a:avLst/>
          </a:prstGeom>
          <a:noFill/>
        </p:spPr>
      </p:pic>
      <p:pic>
        <p:nvPicPr>
          <p:cNvPr id="9" name="Picture 2" descr="C:\Users\Owner\AppData\Local\Microsoft\Windows\Temporary Internet Files\Content.IE5\2AXLPH72\MC900440345[1].png"/>
          <p:cNvPicPr>
            <a:picLocks noChangeAspect="1" noChangeArrowheads="1"/>
          </p:cNvPicPr>
          <p:nvPr/>
        </p:nvPicPr>
        <p:blipFill>
          <a:blip r:embed="rId4" cstate="print"/>
          <a:srcRect/>
          <a:stretch>
            <a:fillRect/>
          </a:stretch>
        </p:blipFill>
        <p:spPr bwMode="auto">
          <a:xfrm>
            <a:off x="179512" y="5373216"/>
            <a:ext cx="2075455" cy="1210682"/>
          </a:xfrm>
          <a:prstGeom prst="rect">
            <a:avLst/>
          </a:prstGeom>
          <a:noFill/>
        </p:spPr>
      </p:pic>
      <p:pic>
        <p:nvPicPr>
          <p:cNvPr id="10" name="Picture 2" descr="C:\Users\Owner\AppData\Local\Microsoft\Windows\Temporary Internet Files\Content.IE5\B1K40SH2\MC900441329[1].png"/>
          <p:cNvPicPr>
            <a:picLocks noChangeAspect="1" noChangeArrowheads="1"/>
          </p:cNvPicPr>
          <p:nvPr/>
        </p:nvPicPr>
        <p:blipFill>
          <a:blip r:embed="rId5" cstate="print"/>
          <a:srcRect/>
          <a:stretch>
            <a:fillRect/>
          </a:stretch>
        </p:blipFill>
        <p:spPr bwMode="auto">
          <a:xfrm>
            <a:off x="683568" y="1556792"/>
            <a:ext cx="1155576" cy="1155576"/>
          </a:xfrm>
          <a:prstGeom prst="rect">
            <a:avLst/>
          </a:prstGeom>
          <a:noFill/>
        </p:spPr>
      </p:pic>
      <p:pic>
        <p:nvPicPr>
          <p:cNvPr id="11" name="Picture 3" descr="C:\Users\Owner\AppData\Local\Microsoft\Windows\Temporary Internet Files\Content.IE5\70Q9N80R\MP900430551[1].jpg"/>
          <p:cNvPicPr>
            <a:picLocks noChangeAspect="1" noChangeArrowheads="1"/>
          </p:cNvPicPr>
          <p:nvPr/>
        </p:nvPicPr>
        <p:blipFill>
          <a:blip r:embed="rId6" cstate="print"/>
          <a:srcRect/>
          <a:stretch>
            <a:fillRect/>
          </a:stretch>
        </p:blipFill>
        <p:spPr bwMode="auto">
          <a:xfrm>
            <a:off x="6732240" y="3861048"/>
            <a:ext cx="1079737" cy="792088"/>
          </a:xfrm>
          <a:prstGeom prst="rect">
            <a:avLst/>
          </a:prstGeom>
          <a:noFill/>
        </p:spPr>
      </p:pic>
      <p:pic>
        <p:nvPicPr>
          <p:cNvPr id="12" name="Picture 4" descr="C:\Users\Owner\AppData\Local\Microsoft\Windows\Temporary Internet Files\Content.IE5\70Q9N80R\MP910216577[1].jpg"/>
          <p:cNvPicPr>
            <a:picLocks noChangeAspect="1" noChangeArrowheads="1"/>
          </p:cNvPicPr>
          <p:nvPr/>
        </p:nvPicPr>
        <p:blipFill>
          <a:blip r:embed="rId7" cstate="print"/>
          <a:srcRect/>
          <a:stretch>
            <a:fillRect/>
          </a:stretch>
        </p:blipFill>
        <p:spPr bwMode="auto">
          <a:xfrm>
            <a:off x="1619672" y="4005064"/>
            <a:ext cx="1087669" cy="815752"/>
          </a:xfrm>
          <a:prstGeom prst="rect">
            <a:avLst/>
          </a:prstGeom>
          <a:noFill/>
        </p:spPr>
      </p:pic>
      <p:pic>
        <p:nvPicPr>
          <p:cNvPr id="22531" name="Picture 3" descr="C:\Users\Owner\AppData\Local\Microsoft\Windows\Temporary Internet Files\Content.IE5\70Q9N80R\MC900441332[1].png"/>
          <p:cNvPicPr>
            <a:picLocks noChangeAspect="1" noChangeArrowheads="1"/>
          </p:cNvPicPr>
          <p:nvPr/>
        </p:nvPicPr>
        <p:blipFill>
          <a:blip r:embed="rId8" cstate="print"/>
          <a:srcRect/>
          <a:stretch>
            <a:fillRect/>
          </a:stretch>
        </p:blipFill>
        <p:spPr bwMode="auto">
          <a:xfrm rot="20908795">
            <a:off x="3405468" y="4854756"/>
            <a:ext cx="1443608" cy="1443608"/>
          </a:xfrm>
          <a:prstGeom prst="rect">
            <a:avLst/>
          </a:prstGeom>
          <a:noFill/>
        </p:spPr>
      </p:pic>
      <p:pic>
        <p:nvPicPr>
          <p:cNvPr id="22532" name="Picture 4" descr="C:\Users\Owner\AppData\Local\Microsoft\Windows\Temporary Internet Files\Content.IE5\IAKF5ISO\MC900083017[1].wmf"/>
          <p:cNvPicPr>
            <a:picLocks noChangeAspect="1" noChangeArrowheads="1"/>
          </p:cNvPicPr>
          <p:nvPr/>
        </p:nvPicPr>
        <p:blipFill>
          <a:blip r:embed="rId9" cstate="print"/>
          <a:srcRect/>
          <a:stretch>
            <a:fillRect/>
          </a:stretch>
        </p:blipFill>
        <p:spPr bwMode="auto">
          <a:xfrm>
            <a:off x="3707904" y="1916832"/>
            <a:ext cx="1180029" cy="1218134"/>
          </a:xfrm>
          <a:prstGeom prst="rect">
            <a:avLst/>
          </a:prstGeom>
          <a:noFill/>
        </p:spPr>
      </p:pic>
    </p:spTree>
    <p:extLst>
      <p:ext uri="{BB962C8B-B14F-4D97-AF65-F5344CB8AC3E}">
        <p14:creationId xmlns:p14="http://schemas.microsoft.com/office/powerpoint/2010/main" xmlns="" val="261461338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normAutofit fontScale="90000"/>
          </a:bodyPr>
          <a:lstStyle/>
          <a:p>
            <a:r>
              <a:rPr lang="es-GT" sz="3600" u="sng" dirty="0" err="1" smtClean="0">
                <a:solidFill>
                  <a:schemeClr val="tx2">
                    <a:lumMod val="75000"/>
                  </a:schemeClr>
                </a:solidFill>
              </a:rPr>
              <a:t>Highlight</a:t>
            </a:r>
            <a:r>
              <a:rPr lang="es-GT" sz="3600" u="sng" dirty="0" smtClean="0">
                <a:solidFill>
                  <a:schemeClr val="tx2">
                    <a:lumMod val="75000"/>
                  </a:schemeClr>
                </a:solidFill>
              </a:rPr>
              <a:t> </a:t>
            </a:r>
            <a:r>
              <a:rPr lang="es-GT" sz="3600" u="sng" dirty="0" err="1" smtClean="0">
                <a:solidFill>
                  <a:schemeClr val="tx2">
                    <a:lumMod val="75000"/>
                  </a:schemeClr>
                </a:solidFill>
              </a:rPr>
              <a:t>important</a:t>
            </a:r>
            <a:r>
              <a:rPr lang="es-GT" sz="3600" u="sng" dirty="0" smtClean="0">
                <a:solidFill>
                  <a:schemeClr val="tx2">
                    <a:lumMod val="75000"/>
                  </a:schemeClr>
                </a:solidFill>
              </a:rPr>
              <a:t> </a:t>
            </a:r>
            <a:r>
              <a:rPr lang="es-GT" sz="3600" u="sng" dirty="0" err="1" smtClean="0">
                <a:solidFill>
                  <a:schemeClr val="tx2">
                    <a:lumMod val="75000"/>
                  </a:schemeClr>
                </a:solidFill>
              </a:rPr>
              <a:t>information</a:t>
            </a:r>
            <a:r>
              <a:rPr lang="es-GT" sz="3600" u="sng" dirty="0" smtClean="0">
                <a:solidFill>
                  <a:schemeClr val="tx2">
                    <a:lumMod val="75000"/>
                  </a:schemeClr>
                </a:solidFill>
              </a:rPr>
              <a:t> and </a:t>
            </a:r>
            <a:r>
              <a:rPr lang="es-GT" sz="3600" u="sng" dirty="0" err="1" smtClean="0">
                <a:solidFill>
                  <a:schemeClr val="tx2">
                    <a:lumMod val="75000"/>
                  </a:schemeClr>
                </a:solidFill>
              </a:rPr>
              <a:t>cross</a:t>
            </a:r>
            <a:r>
              <a:rPr lang="es-GT" sz="3600" u="sng" dirty="0" smtClean="0">
                <a:solidFill>
                  <a:schemeClr val="tx2">
                    <a:lumMod val="75000"/>
                  </a:schemeClr>
                </a:solidFill>
              </a:rPr>
              <a:t> </a:t>
            </a:r>
            <a:r>
              <a:rPr lang="es-GT" sz="3600" u="sng" dirty="0" err="1" smtClean="0">
                <a:solidFill>
                  <a:schemeClr val="tx2">
                    <a:lumMod val="75000"/>
                  </a:schemeClr>
                </a:solidFill>
              </a:rPr>
              <a:t>out</a:t>
            </a:r>
            <a:r>
              <a:rPr lang="es-GT" sz="3600" u="sng" dirty="0" smtClean="0">
                <a:solidFill>
                  <a:schemeClr val="tx2">
                    <a:lumMod val="75000"/>
                  </a:schemeClr>
                </a:solidFill>
              </a:rPr>
              <a:t> </a:t>
            </a:r>
            <a:r>
              <a:rPr lang="es-GT" sz="3600" u="sng" dirty="0" err="1" smtClean="0">
                <a:solidFill>
                  <a:schemeClr val="tx2">
                    <a:lumMod val="75000"/>
                  </a:schemeClr>
                </a:solidFill>
              </a:rPr>
              <a:t>unnecesary</a:t>
            </a:r>
            <a:r>
              <a:rPr lang="es-GT" sz="3600" u="sng" dirty="0" smtClean="0">
                <a:solidFill>
                  <a:schemeClr val="tx2">
                    <a:lumMod val="75000"/>
                  </a:schemeClr>
                </a:solidFill>
              </a:rPr>
              <a:t> </a:t>
            </a:r>
            <a:r>
              <a:rPr lang="es-GT" sz="3600" u="sng" dirty="0" err="1" smtClean="0">
                <a:solidFill>
                  <a:schemeClr val="tx2">
                    <a:lumMod val="75000"/>
                  </a:schemeClr>
                </a:solidFill>
              </a:rPr>
              <a:t>information</a:t>
            </a:r>
            <a:r>
              <a:rPr lang="es-GT" sz="3600" u="sng" dirty="0" smtClean="0">
                <a:solidFill>
                  <a:schemeClr val="tx2">
                    <a:lumMod val="75000"/>
                  </a:schemeClr>
                </a:solidFill>
              </a:rPr>
              <a:t>. </a:t>
            </a:r>
            <a:endParaRPr lang="es-GT" sz="3600" u="sng" dirty="0">
              <a:solidFill>
                <a:schemeClr val="tx2">
                  <a:lumMod val="75000"/>
                </a:schemeClr>
              </a:solidFill>
            </a:endParaRPr>
          </a:p>
        </p:txBody>
      </p:sp>
      <p:sp>
        <p:nvSpPr>
          <p:cNvPr id="7" name="1 Título"/>
          <p:cNvSpPr txBox="1">
            <a:spLocks/>
          </p:cNvSpPr>
          <p:nvPr/>
        </p:nvSpPr>
        <p:spPr>
          <a:xfrm>
            <a:off x="611560" y="98072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Group</a:t>
            </a:r>
            <a:r>
              <a:rPr lang="es-GT" sz="3600" dirty="0" smtClean="0">
                <a:solidFill>
                  <a:schemeClr val="tx2">
                    <a:lumMod val="75000"/>
                  </a:schemeClr>
                </a:solidFill>
              </a:rPr>
              <a:t> </a:t>
            </a:r>
            <a:r>
              <a:rPr lang="es-GT" sz="3600" dirty="0" err="1" smtClean="0">
                <a:solidFill>
                  <a:schemeClr val="tx2">
                    <a:lumMod val="75000"/>
                  </a:schemeClr>
                </a:solidFill>
              </a:rPr>
              <a:t>information</a:t>
            </a:r>
            <a:r>
              <a:rPr lang="es-GT" sz="3600" dirty="0" smtClean="0">
                <a:solidFill>
                  <a:schemeClr val="tx2">
                    <a:lumMod val="75000"/>
                  </a:schemeClr>
                </a:solidFill>
              </a:rPr>
              <a:t> </a:t>
            </a:r>
            <a:r>
              <a:rPr lang="es-GT" sz="3600" dirty="0" err="1" smtClean="0">
                <a:solidFill>
                  <a:schemeClr val="tx2">
                    <a:lumMod val="75000"/>
                  </a:schemeClr>
                </a:solidFill>
              </a:rPr>
              <a:t>based</a:t>
            </a:r>
            <a:r>
              <a:rPr lang="es-GT" sz="3600" dirty="0" smtClean="0">
                <a:solidFill>
                  <a:schemeClr val="tx2">
                    <a:lumMod val="75000"/>
                  </a:schemeClr>
                </a:solidFill>
              </a:rPr>
              <a:t> </a:t>
            </a:r>
            <a:r>
              <a:rPr lang="es-GT" sz="3600" dirty="0" err="1" smtClean="0">
                <a:solidFill>
                  <a:schemeClr val="tx2">
                    <a:lumMod val="75000"/>
                  </a:schemeClr>
                </a:solidFill>
              </a:rPr>
              <a:t>on</a:t>
            </a:r>
            <a:r>
              <a:rPr lang="es-GT" sz="3600" dirty="0" smtClean="0">
                <a:solidFill>
                  <a:schemeClr val="tx2">
                    <a:lumMod val="75000"/>
                  </a:schemeClr>
                </a:solidFill>
              </a:rPr>
              <a:t> </a:t>
            </a:r>
            <a:r>
              <a:rPr lang="es-GT" sz="3600" dirty="0" err="1" smtClean="0">
                <a:solidFill>
                  <a:schemeClr val="tx2">
                    <a:lumMod val="75000"/>
                  </a:schemeClr>
                </a:solidFill>
              </a:rPr>
              <a:t>their</a:t>
            </a:r>
            <a:r>
              <a:rPr lang="es-GT" sz="3600" dirty="0" smtClean="0">
                <a:solidFill>
                  <a:schemeClr val="tx2">
                    <a:lumMod val="75000"/>
                  </a:schemeClr>
                </a:solidFill>
              </a:rPr>
              <a:t> </a:t>
            </a:r>
            <a:r>
              <a:rPr lang="es-GT" sz="3600" dirty="0" err="1" smtClean="0">
                <a:solidFill>
                  <a:schemeClr val="tx2">
                    <a:lumMod val="75000"/>
                  </a:schemeClr>
                </a:solidFill>
              </a:rPr>
              <a:t>units</a:t>
            </a:r>
            <a:r>
              <a:rPr lang="es-GT" sz="3600" dirty="0" smtClean="0">
                <a:solidFill>
                  <a:schemeClr val="tx2">
                    <a:lumMod val="75000"/>
                  </a:schemeClr>
                </a:solidFill>
              </a:rPr>
              <a:t>.</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907704" y="1988840"/>
          <a:ext cx="5119688" cy="1068388"/>
        </p:xfrm>
        <a:graphic>
          <a:graphicData uri="http://schemas.openxmlformats.org/presentationml/2006/ole">
            <p:oleObj spid="_x0000_s1028"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971600" y="1268760"/>
            <a:ext cx="6912768" cy="3416320"/>
          </a:xfrm>
          <a:prstGeom prst="rect">
            <a:avLst/>
          </a:prstGeom>
          <a:noFill/>
        </p:spPr>
        <p:txBody>
          <a:bodyPr wrap="square" rtlCol="0">
            <a:spAutoFit/>
          </a:bodyPr>
          <a:lstStyle/>
          <a:p>
            <a:pPr algn="ctr"/>
            <a:r>
              <a:rPr lang="en-US" sz="24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n-US" sz="2400" dirty="0">
              <a:solidFill>
                <a:schemeClr val="tx2">
                  <a:lumMod val="75000"/>
                </a:schemeClr>
              </a:solidFill>
            </a:endParaRPr>
          </a:p>
        </p:txBody>
      </p:sp>
      <p:sp>
        <p:nvSpPr>
          <p:cNvPr id="22" name="TextBox 21"/>
          <p:cNvSpPr txBox="1"/>
          <p:nvPr/>
        </p:nvSpPr>
        <p:spPr>
          <a:xfrm>
            <a:off x="2915816" y="476672"/>
            <a:ext cx="5436096" cy="369332"/>
          </a:xfrm>
          <a:prstGeom prst="rect">
            <a:avLst/>
          </a:prstGeom>
          <a:noFill/>
        </p:spPr>
        <p:txBody>
          <a:bodyPr wrap="square" rtlCol="0">
            <a:spAutoFit/>
          </a:bodyPr>
          <a:lstStyle/>
          <a:p>
            <a:r>
              <a:rPr lang="en-US" dirty="0" smtClean="0"/>
              <a:t>Click on each step to learn how to organize information.</a:t>
            </a:r>
            <a:endParaRPr lang="en-US" dirty="0"/>
          </a:p>
        </p:txBody>
      </p:sp>
      <p:sp>
        <p:nvSpPr>
          <p:cNvPr id="23" name="TextBox 22"/>
          <p:cNvSpPr txBox="1"/>
          <p:nvPr/>
        </p:nvSpPr>
        <p:spPr>
          <a:xfrm>
            <a:off x="1187624" y="1916832"/>
            <a:ext cx="6768752" cy="4154984"/>
          </a:xfrm>
          <a:prstGeom prst="rect">
            <a:avLst/>
          </a:prstGeom>
          <a:noFill/>
        </p:spPr>
        <p:txBody>
          <a:bodyPr wrap="square" rtlCol="0">
            <a:spAutoFit/>
          </a:bodyPr>
          <a:lstStyle/>
          <a:p>
            <a:r>
              <a:rPr lang="en-US" sz="2400" dirty="0" smtClean="0">
                <a:solidFill>
                  <a:srgbClr val="FFFF00"/>
                </a:solidFill>
              </a:rPr>
              <a:t>Nathan  pays $68 </a:t>
            </a:r>
            <a:r>
              <a:rPr lang="en-US" sz="2400" dirty="0" smtClean="0">
                <a:solidFill>
                  <a:schemeClr val="tx2">
                    <a:lumMod val="75000"/>
                  </a:schemeClr>
                </a:solidFill>
              </a:rPr>
              <a:t>for his favorite x-box game.  </a:t>
            </a:r>
            <a:r>
              <a:rPr lang="en-US" sz="2400" dirty="0" smtClean="0">
                <a:solidFill>
                  <a:srgbClr val="FFFF00"/>
                </a:solidFill>
              </a:rPr>
              <a:t>Each month he has to pay $3 </a:t>
            </a:r>
            <a:r>
              <a:rPr lang="en-US" sz="2400" dirty="0" smtClean="0">
                <a:solidFill>
                  <a:schemeClr val="tx2">
                    <a:lumMod val="75000"/>
                  </a:schemeClr>
                </a:solidFill>
              </a:rPr>
              <a:t>to clean the game since he plays it so much.  </a:t>
            </a:r>
            <a:r>
              <a:rPr lang="en-US" sz="2400" strike="sngStrike" dirty="0" smtClean="0">
                <a:solidFill>
                  <a:schemeClr val="tx2">
                    <a:lumMod val="75000"/>
                  </a:schemeClr>
                </a:solidFill>
              </a:rPr>
              <a:t>If he doesn’t pay for cleaning Captain Crusader doesn’t show up clearly on the screen and that is so annoying to him.  </a:t>
            </a:r>
            <a:r>
              <a:rPr lang="en-US" sz="2400" dirty="0" smtClean="0">
                <a:solidFill>
                  <a:srgbClr val="FFFF00"/>
                </a:solidFill>
              </a:rPr>
              <a:t>Bryan pays $93 </a:t>
            </a:r>
            <a:r>
              <a:rPr lang="en-US" sz="2400" dirty="0" smtClean="0">
                <a:solidFill>
                  <a:schemeClr val="tx2">
                    <a:lumMod val="75000"/>
                  </a:schemeClr>
                </a:solidFill>
              </a:rPr>
              <a:t>for his favorite x-box game but only </a:t>
            </a:r>
            <a:r>
              <a:rPr lang="en-US" sz="2400" dirty="0" smtClean="0">
                <a:solidFill>
                  <a:srgbClr val="FFFF00"/>
                </a:solidFill>
              </a:rPr>
              <a:t>pays $2 a month</a:t>
            </a:r>
            <a:r>
              <a:rPr lang="en-US" sz="2400" dirty="0" smtClean="0">
                <a:solidFill>
                  <a:schemeClr val="tx2">
                    <a:lumMod val="75000"/>
                  </a:schemeClr>
                </a:solidFill>
              </a:rPr>
              <a:t> for cleaning </a:t>
            </a:r>
            <a:r>
              <a:rPr lang="en-US" sz="2400" strike="sngStrike" dirty="0" smtClean="0">
                <a:solidFill>
                  <a:schemeClr val="tx2">
                    <a:lumMod val="75000"/>
                  </a:schemeClr>
                </a:solidFill>
              </a:rPr>
              <a:t>since his mom works at the game store and gets a discount on cleanings.  </a:t>
            </a:r>
            <a:r>
              <a:rPr lang="en-US" sz="2400" dirty="0" smtClean="0">
                <a:solidFill>
                  <a:srgbClr val="FFFF00"/>
                </a:solidFill>
              </a:rPr>
              <a:t>How many months will it take for Bryan to pay less than Nathan?</a:t>
            </a:r>
          </a:p>
          <a:p>
            <a:endParaRPr lang="en-US" sz="2400" dirty="0"/>
          </a:p>
        </p:txBody>
      </p:sp>
    </p:spTree>
    <p:extLst>
      <p:ext uri="{BB962C8B-B14F-4D97-AF65-F5344CB8AC3E}">
        <p14:creationId xmlns="" xmlns:p14="http://schemas.microsoft.com/office/powerpoint/2010/main"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1" presetClass="exit" presetSubtype="0" fill="hold" grpId="1" nodeType="withEffect">
                                  <p:stCondLst>
                                    <p:cond delay="0"/>
                                  </p:stCondLst>
                                  <p:childTnLst>
                                    <p:set>
                                      <p:cBhvr>
                                        <p:cTn id="9" dur="1" fill="hold">
                                          <p:stCondLst>
                                            <p:cond delay="0"/>
                                          </p:stCondLst>
                                        </p:cTn>
                                        <p:tgtEl>
                                          <p:spTgt spid="7"/>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1" restart="whenNotActive" fill="hold" evtFilter="cancelBubble" nodeType="interactiveSeq">
                <p:stCondLst>
                  <p:cond evt="onClick" delay="0">
                    <p:tgtEl>
                      <p:spTgt spid="15"/>
                    </p:tgtEl>
                  </p:cond>
                </p:stCondLst>
                <p:endSync evt="end" delay="0">
                  <p:rtn val="all"/>
                </p:endSync>
                <p:childTnLst>
                  <p:par>
                    <p:cTn id="22" fill="hold">
                      <p:stCondLst>
                        <p:cond delay="0"/>
                      </p:stCondLst>
                      <p:childTnLst>
                        <p:par>
                          <p:cTn id="23" fill="hold">
                            <p:stCondLst>
                              <p:cond delay="0"/>
                            </p:stCondLst>
                            <p:childTnLst>
                              <p:par>
                                <p:cTn id="24" presetID="1" presetClass="exit" presetSubtype="0" fill="hold" grpId="1" nodeType="withEffect">
                                  <p:stCondLst>
                                    <p:cond delay="0"/>
                                  </p:stCondLst>
                                  <p:childTnLst>
                                    <p:set>
                                      <p:cBhvr>
                                        <p:cTn id="25" dur="1" fill="hold">
                                          <p:stCondLst>
                                            <p:cond delay="0"/>
                                          </p:stCondLst>
                                        </p:cTn>
                                        <p:tgtEl>
                                          <p:spTgt spid="2"/>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18" grpId="0"/>
      <p:bldP spid="18" grpId="1"/>
      <p:bldP spid="2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8229600" cy="1143000"/>
          </a:xfrm>
        </p:spPr>
        <p:txBody>
          <a:bodyPr>
            <a:normAutofit fontScale="90000"/>
          </a:bodyPr>
          <a:lstStyle/>
          <a:p>
            <a:r>
              <a:rPr lang="es-GT" sz="2400" dirty="0" smtClean="0">
                <a:solidFill>
                  <a:schemeClr val="tx2">
                    <a:lumMod val="75000"/>
                  </a:schemeClr>
                </a:solidFill>
              </a:rPr>
              <a:t>Look at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table</a:t>
            </a:r>
            <a:r>
              <a:rPr lang="es-GT" sz="2400" dirty="0" smtClean="0">
                <a:solidFill>
                  <a:schemeClr val="tx2">
                    <a:lumMod val="75000"/>
                  </a:schemeClr>
                </a:solidFill>
              </a:rPr>
              <a:t> of </a:t>
            </a:r>
            <a:r>
              <a:rPr lang="es-GT" sz="2400" dirty="0" err="1" smtClean="0">
                <a:solidFill>
                  <a:schemeClr val="tx2">
                    <a:lumMod val="75000"/>
                  </a:schemeClr>
                </a:solidFill>
              </a:rPr>
              <a:t>information</a:t>
            </a:r>
            <a:r>
              <a:rPr lang="es-GT" sz="2400" dirty="0" smtClean="0">
                <a:solidFill>
                  <a:schemeClr val="tx2">
                    <a:lumMod val="75000"/>
                  </a:schemeClr>
                </a:solidFill>
              </a:rPr>
              <a:t> and </a:t>
            </a:r>
            <a:r>
              <a:rPr lang="es-GT" sz="2400" dirty="0" err="1" smtClean="0">
                <a:solidFill>
                  <a:schemeClr val="tx2">
                    <a:lumMod val="75000"/>
                  </a:schemeClr>
                </a:solidFill>
              </a:rPr>
              <a:t>notice</a:t>
            </a:r>
            <a:r>
              <a:rPr lang="es-GT" sz="2400" dirty="0" smtClean="0">
                <a:solidFill>
                  <a:schemeClr val="tx2">
                    <a:lumMod val="75000"/>
                  </a:schemeClr>
                </a:solidFill>
              </a:rPr>
              <a:t> </a:t>
            </a:r>
            <a:r>
              <a:rPr lang="es-GT" sz="2400" dirty="0" err="1" smtClean="0">
                <a:solidFill>
                  <a:schemeClr val="tx2">
                    <a:lumMod val="75000"/>
                  </a:schemeClr>
                </a:solidFill>
              </a:rPr>
              <a:t>that</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one</a:t>
            </a:r>
            <a:r>
              <a:rPr lang="es-GT" sz="2400" dirty="0" smtClean="0">
                <a:solidFill>
                  <a:schemeClr val="tx2">
                    <a:lumMod val="75000"/>
                  </a:schemeClr>
                </a:solidFill>
              </a:rPr>
              <a:t> time </a:t>
            </a:r>
            <a:r>
              <a:rPr lang="es-GT" sz="2400" dirty="0" err="1" smtClean="0">
                <a:solidFill>
                  <a:schemeClr val="tx2">
                    <a:lumMod val="75000"/>
                  </a:schemeClr>
                </a:solidFill>
              </a:rPr>
              <a:t>fee</a:t>
            </a:r>
            <a:r>
              <a:rPr lang="es-GT" sz="2400" dirty="0" smtClean="0">
                <a:solidFill>
                  <a:schemeClr val="tx2">
                    <a:lumMod val="75000"/>
                  </a:schemeClr>
                </a:solidFill>
              </a:rPr>
              <a:t> of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game</a:t>
            </a:r>
            <a:r>
              <a:rPr lang="es-GT" sz="2400" dirty="0" smtClean="0">
                <a:solidFill>
                  <a:schemeClr val="tx2">
                    <a:lumMod val="75000"/>
                  </a:schemeClr>
                </a:solidFill>
              </a:rPr>
              <a:t> </a:t>
            </a:r>
            <a:r>
              <a:rPr lang="es-GT" sz="2400" dirty="0" err="1" smtClean="0">
                <a:solidFill>
                  <a:schemeClr val="tx2">
                    <a:lumMod val="75000"/>
                  </a:schemeClr>
                </a:solidFill>
              </a:rPr>
              <a:t>cost</a:t>
            </a:r>
            <a:r>
              <a:rPr lang="es-GT" sz="2400" dirty="0" smtClean="0">
                <a:solidFill>
                  <a:schemeClr val="tx2">
                    <a:lumMod val="75000"/>
                  </a:schemeClr>
                </a:solidFill>
              </a:rPr>
              <a:t> </a:t>
            </a:r>
            <a:r>
              <a:rPr lang="es-GT" sz="2400" dirty="0" err="1" smtClean="0">
                <a:solidFill>
                  <a:schemeClr val="tx2">
                    <a:lumMod val="75000"/>
                  </a:schemeClr>
                </a:solidFill>
              </a:rPr>
              <a:t>represents</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y-</a:t>
            </a:r>
            <a:r>
              <a:rPr lang="es-GT" sz="2400" dirty="0" err="1" smtClean="0">
                <a:solidFill>
                  <a:schemeClr val="tx2">
                    <a:lumMod val="75000"/>
                  </a:schemeClr>
                </a:solidFill>
              </a:rPr>
              <a:t>intercept</a:t>
            </a:r>
            <a:r>
              <a:rPr lang="es-GT" sz="2400" dirty="0" smtClean="0">
                <a:solidFill>
                  <a:schemeClr val="tx2">
                    <a:lumMod val="75000"/>
                  </a:schemeClr>
                </a:solidFill>
              </a:rPr>
              <a:t> </a:t>
            </a:r>
            <a:r>
              <a:rPr lang="es-GT" sz="2400" dirty="0" err="1" smtClean="0">
                <a:solidFill>
                  <a:schemeClr val="tx2">
                    <a:lumMod val="75000"/>
                  </a:schemeClr>
                </a:solidFill>
              </a:rPr>
              <a:t>or</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“b” of </a:t>
            </a:r>
            <a:r>
              <a:rPr lang="es-GT" sz="2400" dirty="0" err="1" smtClean="0">
                <a:solidFill>
                  <a:schemeClr val="tx2">
                    <a:lumMod val="75000"/>
                  </a:schemeClr>
                </a:solidFill>
              </a:rPr>
              <a:t>the</a:t>
            </a:r>
            <a:r>
              <a:rPr lang="es-GT" sz="2400" dirty="0" smtClean="0">
                <a:solidFill>
                  <a:schemeClr val="tx2">
                    <a:lumMod val="75000"/>
                  </a:schemeClr>
                </a:solidFill>
              </a:rPr>
              <a:t> linear </a:t>
            </a:r>
            <a:r>
              <a:rPr lang="es-GT" sz="2400" dirty="0" err="1" smtClean="0">
                <a:solidFill>
                  <a:schemeClr val="tx2">
                    <a:lumMod val="75000"/>
                  </a:schemeClr>
                </a:solidFill>
              </a:rPr>
              <a:t>equation</a:t>
            </a:r>
            <a:r>
              <a:rPr lang="es-GT" sz="2400" dirty="0" smtClean="0">
                <a:solidFill>
                  <a:schemeClr val="tx2">
                    <a:lumMod val="75000"/>
                  </a:schemeClr>
                </a:solidFill>
              </a:rPr>
              <a:t>.  </a:t>
            </a:r>
            <a:endParaRPr lang="es-GT" sz="2400" dirty="0">
              <a:solidFill>
                <a:schemeClr val="tx2">
                  <a:lumMod val="75000"/>
                </a:schemeClr>
              </a:solidFill>
            </a:endParaRPr>
          </a:p>
        </p:txBody>
      </p:sp>
      <p:sp>
        <p:nvSpPr>
          <p:cNvPr id="7" name="1 Título"/>
          <p:cNvSpPr txBox="1">
            <a:spLocks/>
          </p:cNvSpPr>
          <p:nvPr/>
        </p:nvSpPr>
        <p:spPr>
          <a:xfrm>
            <a:off x="539552" y="764704"/>
            <a:ext cx="8208912" cy="46805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2400" u="sng" dirty="0" err="1" smtClean="0">
                <a:latin typeface="Times New Roman" pitchFamily="18" charset="0"/>
                <a:cs typeface="Times New Roman" pitchFamily="18" charset="0"/>
              </a:rPr>
              <a:t>Now</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let’s</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take</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this</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problem</a:t>
            </a:r>
            <a:r>
              <a:rPr lang="es-GT" sz="2400" u="sng" dirty="0" smtClean="0">
                <a:latin typeface="Times New Roman" pitchFamily="18" charset="0"/>
                <a:cs typeface="Times New Roman" pitchFamily="18" charset="0"/>
              </a:rPr>
              <a:t> and use </a:t>
            </a:r>
            <a:r>
              <a:rPr lang="es-GT" sz="2400" u="sng" dirty="0" err="1" smtClean="0">
                <a:latin typeface="Times New Roman" pitchFamily="18" charset="0"/>
                <a:cs typeface="Times New Roman" pitchFamily="18" charset="0"/>
              </a:rPr>
              <a:t>it</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to</a:t>
            </a:r>
            <a:r>
              <a:rPr lang="es-GT" sz="2400" u="sng" dirty="0" smtClean="0">
                <a:latin typeface="Times New Roman" pitchFamily="18" charset="0"/>
                <a:cs typeface="Times New Roman" pitchFamily="18" charset="0"/>
              </a:rPr>
              <a:t> set up linear </a:t>
            </a:r>
            <a:r>
              <a:rPr lang="es-GT" sz="2400" u="sng" dirty="0" err="1" smtClean="0">
                <a:latin typeface="Times New Roman" pitchFamily="18" charset="0"/>
                <a:cs typeface="Times New Roman" pitchFamily="18" charset="0"/>
              </a:rPr>
              <a:t>equation</a:t>
            </a:r>
            <a:r>
              <a:rPr lang="es-GT" sz="2500" dirty="0" smtClean="0">
                <a:latin typeface="Times New Roman" pitchFamily="18" charset="0"/>
                <a:cs typeface="Times New Roman" pitchFamily="18" charset="0"/>
              </a:rPr>
              <a:t>: </a:t>
            </a:r>
          </a:p>
          <a:p>
            <a:r>
              <a:rPr lang="en-US" sz="25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s-GT" sz="2500" dirty="0" smtClean="0">
              <a:solidFill>
                <a:schemeClr val="tx2">
                  <a:lumMod val="75000"/>
                </a:schemeClr>
              </a:solidFill>
            </a:endParaRP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835696" y="1988840"/>
          <a:ext cx="5119688" cy="1068388"/>
        </p:xfrm>
        <a:graphic>
          <a:graphicData uri="http://schemas.openxmlformats.org/presentationml/2006/ole">
            <p:oleObj spid="_x0000_s15362"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15816" y="476672"/>
            <a:ext cx="5436096" cy="369332"/>
          </a:xfrm>
          <a:prstGeom prst="rect">
            <a:avLst/>
          </a:prstGeom>
          <a:noFill/>
        </p:spPr>
        <p:txBody>
          <a:bodyPr wrap="square" rtlCol="0">
            <a:spAutoFit/>
          </a:bodyPr>
          <a:lstStyle/>
          <a:p>
            <a:r>
              <a:rPr lang="en-US" dirty="0" smtClean="0"/>
              <a:t>Click on each step to learn how to set up equations.</a:t>
            </a:r>
            <a:endParaRPr lang="en-US" dirty="0"/>
          </a:p>
        </p:txBody>
      </p:sp>
      <p:sp>
        <p:nvSpPr>
          <p:cNvPr id="23" name="TextBox 22"/>
          <p:cNvSpPr txBox="1"/>
          <p:nvPr/>
        </p:nvSpPr>
        <p:spPr>
          <a:xfrm>
            <a:off x="827584" y="2703016"/>
            <a:ext cx="6768752" cy="461665"/>
          </a:xfrm>
          <a:prstGeom prst="rect">
            <a:avLst/>
          </a:prstGeom>
          <a:noFill/>
        </p:spPr>
        <p:txBody>
          <a:bodyPr wrap="square" rtlCol="0">
            <a:spAutoFit/>
          </a:bodyPr>
          <a:lstStyle/>
          <a:p>
            <a:endParaRPr lang="en-US" sz="2400" dirty="0"/>
          </a:p>
        </p:txBody>
      </p:sp>
      <p:graphicFrame>
        <p:nvGraphicFramePr>
          <p:cNvPr id="15363" name="Object 4"/>
          <p:cNvGraphicFramePr>
            <a:graphicFrameLocks noChangeAspect="1"/>
          </p:cNvGraphicFramePr>
          <p:nvPr/>
        </p:nvGraphicFramePr>
        <p:xfrm>
          <a:off x="1763688" y="3645024"/>
          <a:ext cx="5119688" cy="1068387"/>
        </p:xfrm>
        <a:graphic>
          <a:graphicData uri="http://schemas.openxmlformats.org/presentationml/2006/ole">
            <p:oleObj spid="_x0000_s15363" name="Worksheet" r:id="rId4" imgW="2876637" imgH="600062" progId="Excel.Sheet.12">
              <p:embed/>
            </p:oleObj>
          </a:graphicData>
        </a:graphic>
      </p:graphicFrame>
      <p:sp>
        <p:nvSpPr>
          <p:cNvPr id="19" name="TextBox 18"/>
          <p:cNvSpPr txBox="1"/>
          <p:nvPr/>
        </p:nvSpPr>
        <p:spPr>
          <a:xfrm>
            <a:off x="971600" y="2132856"/>
            <a:ext cx="7416824" cy="1107996"/>
          </a:xfrm>
          <a:prstGeom prst="rect">
            <a:avLst/>
          </a:prstGeom>
          <a:noFill/>
        </p:spPr>
        <p:txBody>
          <a:bodyPr wrap="square" rtlCol="0">
            <a:spAutoFit/>
          </a:bodyPr>
          <a:lstStyle/>
          <a:p>
            <a:r>
              <a:rPr lang="es-GT" sz="2200" dirty="0" smtClean="0">
                <a:solidFill>
                  <a:schemeClr val="tx2">
                    <a:lumMod val="75000"/>
                  </a:schemeClr>
                </a:solidFill>
              </a:rPr>
              <a:t>Look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table</a:t>
            </a:r>
            <a:r>
              <a:rPr lang="es-GT" sz="2200" dirty="0" smtClean="0">
                <a:solidFill>
                  <a:schemeClr val="tx2">
                    <a:lumMod val="75000"/>
                  </a:schemeClr>
                </a:solidFill>
              </a:rPr>
              <a:t> of </a:t>
            </a:r>
            <a:r>
              <a:rPr lang="es-GT" sz="2200" dirty="0" err="1" smtClean="0">
                <a:solidFill>
                  <a:schemeClr val="tx2">
                    <a:lumMod val="75000"/>
                  </a:schemeClr>
                </a:solidFill>
              </a:rPr>
              <a:t>information</a:t>
            </a:r>
            <a:r>
              <a:rPr lang="es-GT" sz="2200" dirty="0" smtClean="0">
                <a:solidFill>
                  <a:schemeClr val="tx2">
                    <a:lumMod val="75000"/>
                  </a:schemeClr>
                </a:solidFill>
              </a:rPr>
              <a:t> and </a:t>
            </a:r>
            <a:r>
              <a:rPr lang="es-GT" sz="2200" dirty="0" err="1" smtClean="0">
                <a:solidFill>
                  <a:schemeClr val="tx2">
                    <a:lumMod val="75000"/>
                  </a:schemeClr>
                </a:solidFill>
              </a:rPr>
              <a:t>notice</a:t>
            </a:r>
            <a:r>
              <a:rPr lang="es-GT" sz="2200" dirty="0" smtClean="0">
                <a:solidFill>
                  <a:schemeClr val="tx2">
                    <a:lumMod val="75000"/>
                  </a:schemeClr>
                </a:solidFill>
              </a:rPr>
              <a:t> </a:t>
            </a:r>
            <a:r>
              <a:rPr lang="es-GT" sz="2200" dirty="0" err="1" smtClean="0">
                <a:solidFill>
                  <a:schemeClr val="tx2">
                    <a:lumMod val="75000"/>
                  </a:schemeClr>
                </a:solidFill>
              </a:rPr>
              <a:t>that</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monthly</a:t>
            </a:r>
            <a:r>
              <a:rPr lang="es-GT" sz="2200" dirty="0" smtClean="0">
                <a:solidFill>
                  <a:schemeClr val="tx2">
                    <a:lumMod val="75000"/>
                  </a:schemeClr>
                </a:solidFill>
              </a:rPr>
              <a:t> </a:t>
            </a:r>
            <a:r>
              <a:rPr lang="es-GT" sz="2200" dirty="0" err="1" smtClean="0">
                <a:solidFill>
                  <a:schemeClr val="tx2">
                    <a:lumMod val="75000"/>
                  </a:schemeClr>
                </a:solidFill>
              </a:rPr>
              <a:t>fee</a:t>
            </a:r>
            <a:r>
              <a:rPr lang="es-GT" sz="2200" dirty="0" smtClean="0">
                <a:solidFill>
                  <a:schemeClr val="tx2">
                    <a:lumMod val="75000"/>
                  </a:schemeClr>
                </a:solidFill>
              </a:rPr>
              <a:t> of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cleaning</a:t>
            </a:r>
            <a:r>
              <a:rPr lang="es-GT" sz="2200" dirty="0" smtClean="0">
                <a:solidFill>
                  <a:schemeClr val="tx2">
                    <a:lumMod val="75000"/>
                  </a:schemeClr>
                </a:solidFill>
              </a:rPr>
              <a:t> </a:t>
            </a:r>
            <a:r>
              <a:rPr lang="es-GT" sz="2200" dirty="0" err="1" smtClean="0">
                <a:solidFill>
                  <a:schemeClr val="tx2">
                    <a:lumMod val="75000"/>
                  </a:schemeClr>
                </a:solidFill>
              </a:rPr>
              <a:t>cost</a:t>
            </a:r>
            <a:r>
              <a:rPr lang="es-GT" sz="2200" dirty="0" smtClean="0">
                <a:solidFill>
                  <a:schemeClr val="tx2">
                    <a:lumMod val="75000"/>
                  </a:schemeClr>
                </a:solidFill>
              </a:rPr>
              <a:t> </a:t>
            </a:r>
            <a:r>
              <a:rPr lang="es-GT" sz="2200" dirty="0" err="1" smtClean="0">
                <a:solidFill>
                  <a:schemeClr val="tx2">
                    <a:lumMod val="75000"/>
                  </a:schemeClr>
                </a:solidFill>
              </a:rPr>
              <a:t>represents</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slope</a:t>
            </a:r>
            <a:r>
              <a:rPr lang="es-GT" sz="2200" dirty="0" smtClean="0">
                <a:solidFill>
                  <a:schemeClr val="tx2">
                    <a:lumMod val="75000"/>
                  </a:schemeClr>
                </a:solidFill>
              </a:rPr>
              <a:t> </a:t>
            </a:r>
            <a:r>
              <a:rPr lang="es-GT" sz="2200" dirty="0" err="1" smtClean="0">
                <a:solidFill>
                  <a:schemeClr val="tx2">
                    <a:lumMod val="75000"/>
                  </a:schemeClr>
                </a:solidFill>
              </a:rPr>
              <a:t>or</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“m” of </a:t>
            </a:r>
            <a:r>
              <a:rPr lang="es-GT" sz="2200" dirty="0" err="1" smtClean="0">
                <a:solidFill>
                  <a:schemeClr val="tx2">
                    <a:lumMod val="75000"/>
                  </a:schemeClr>
                </a:solidFill>
              </a:rPr>
              <a:t>the</a:t>
            </a:r>
            <a:r>
              <a:rPr lang="es-GT" sz="2200" dirty="0" smtClean="0">
                <a:solidFill>
                  <a:schemeClr val="tx2">
                    <a:lumMod val="75000"/>
                  </a:schemeClr>
                </a:solidFill>
              </a:rPr>
              <a:t> linear </a:t>
            </a:r>
            <a:r>
              <a:rPr lang="es-GT" sz="2200" dirty="0" err="1" smtClean="0">
                <a:solidFill>
                  <a:schemeClr val="tx2">
                    <a:lumMod val="75000"/>
                  </a:schemeClr>
                </a:solidFill>
              </a:rPr>
              <a:t>equation</a:t>
            </a:r>
            <a:r>
              <a:rPr lang="es-GT" sz="2200" dirty="0" smtClean="0">
                <a:solidFill>
                  <a:schemeClr val="tx2">
                    <a:lumMod val="75000"/>
                  </a:schemeClr>
                </a:solidFill>
              </a:rPr>
              <a:t>. </a:t>
            </a:r>
            <a:endParaRPr lang="en-US" sz="2200" dirty="0"/>
          </a:p>
        </p:txBody>
      </p:sp>
      <p:sp>
        <p:nvSpPr>
          <p:cNvPr id="20" name="TextBox 19"/>
          <p:cNvSpPr txBox="1"/>
          <p:nvPr/>
        </p:nvSpPr>
        <p:spPr>
          <a:xfrm>
            <a:off x="683568" y="5085184"/>
            <a:ext cx="7776864" cy="553998"/>
          </a:xfrm>
          <a:prstGeom prst="rect">
            <a:avLst/>
          </a:prstGeom>
          <a:noFill/>
          <a:ln>
            <a:solidFill>
              <a:schemeClr val="tx1"/>
            </a:solidFill>
          </a:ln>
        </p:spPr>
        <p:txBody>
          <a:bodyPr wrap="square" rtlCol="0">
            <a:spAutoFit/>
          </a:bodyPr>
          <a:lstStyle/>
          <a:p>
            <a:r>
              <a:rPr lang="en-US" sz="2400" dirty="0" smtClean="0"/>
              <a:t>Nathan: y=</a:t>
            </a:r>
            <a:r>
              <a:rPr lang="en-US" sz="2400" dirty="0" smtClean="0">
                <a:solidFill>
                  <a:srgbClr val="FF0000"/>
                </a:solidFill>
              </a:rPr>
              <a:t>3</a:t>
            </a:r>
            <a:r>
              <a:rPr lang="en-US" sz="2400" dirty="0" smtClean="0"/>
              <a:t>x+</a:t>
            </a:r>
            <a:r>
              <a:rPr lang="en-US" sz="2400" b="1" dirty="0" smtClean="0">
                <a:solidFill>
                  <a:srgbClr val="FFFF00"/>
                </a:solidFill>
              </a:rPr>
              <a:t>68</a:t>
            </a:r>
            <a:r>
              <a:rPr lang="en-US" sz="2400" dirty="0" smtClean="0"/>
              <a:t>	      </a:t>
            </a:r>
            <a:r>
              <a:rPr lang="en-US" sz="3000" dirty="0" smtClean="0"/>
              <a:t>Y=</a:t>
            </a:r>
            <a:r>
              <a:rPr lang="en-US" sz="3000" dirty="0" err="1" smtClean="0">
                <a:solidFill>
                  <a:srgbClr val="FF0000"/>
                </a:solidFill>
              </a:rPr>
              <a:t>m</a:t>
            </a:r>
            <a:r>
              <a:rPr lang="en-US" sz="3000" dirty="0" err="1" smtClean="0"/>
              <a:t>x+</a:t>
            </a:r>
            <a:r>
              <a:rPr lang="en-US" sz="3000" dirty="0" err="1" smtClean="0">
                <a:solidFill>
                  <a:srgbClr val="FFFF00"/>
                </a:solidFill>
              </a:rPr>
              <a:t>b</a:t>
            </a:r>
            <a:r>
              <a:rPr lang="en-US" sz="2400" dirty="0" smtClean="0"/>
              <a:t>		Bryan: y=</a:t>
            </a:r>
            <a:r>
              <a:rPr lang="en-US" sz="2400" dirty="0" smtClean="0">
                <a:solidFill>
                  <a:srgbClr val="FF0000"/>
                </a:solidFill>
              </a:rPr>
              <a:t>2</a:t>
            </a:r>
            <a:r>
              <a:rPr lang="en-US" sz="2400" dirty="0" smtClean="0"/>
              <a:t>x+</a:t>
            </a:r>
            <a:r>
              <a:rPr lang="en-US" sz="2400" b="1" dirty="0" smtClean="0">
                <a:solidFill>
                  <a:srgbClr val="FFFF00"/>
                </a:solidFill>
              </a:rPr>
              <a:t>93</a:t>
            </a:r>
          </a:p>
        </p:txBody>
      </p:sp>
    </p:spTree>
    <p:extLst>
      <p:ext uri="{BB962C8B-B14F-4D97-AF65-F5344CB8AC3E}">
        <p14:creationId xmlns="" xmlns:p14="http://schemas.microsoft.com/office/powerpoint/2010/main"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1" presetClass="exit"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16" restart="whenNotActive" fill="hold" evtFilter="cancelBubble" nodeType="interactiveSeq">
                <p:stCondLst>
                  <p:cond evt="onClick" delay="0">
                    <p:tgtEl>
                      <p:spTgt spid="15"/>
                    </p:tgtEl>
                  </p:cond>
                </p:stCondLst>
                <p:endSync evt="end" delay="0">
                  <p:rtn val="all"/>
                </p:endSync>
                <p:childTnLst>
                  <p:par>
                    <p:cTn id="17" fill="hold">
                      <p:stCondLst>
                        <p:cond delay="0"/>
                      </p:stCondLst>
                      <p:childTnLst>
                        <p:par>
                          <p:cTn id="18" fill="hold">
                            <p:stCondLst>
                              <p:cond delay="0"/>
                            </p:stCondLst>
                            <p:childTnLst>
                              <p:par>
                                <p:cTn id="19" presetID="1" presetClass="exit" presetSubtype="0" fill="hold" nodeType="withEffect">
                                  <p:stCondLst>
                                    <p:cond delay="0"/>
                                  </p:stCondLst>
                                  <p:childTnLst>
                                    <p:set>
                                      <p:cBhvr>
                                        <p:cTn id="20" dur="1" fill="hold">
                                          <p:stCondLst>
                                            <p:cond delay="0"/>
                                          </p:stCondLst>
                                        </p:cTn>
                                        <p:tgtEl>
                                          <p:spTgt spid="16"/>
                                        </p:tgtEl>
                                        <p:attrNameLst>
                                          <p:attrName>style.visibility</p:attrName>
                                        </p:attrNameLst>
                                      </p:cBhvr>
                                      <p:to>
                                        <p:strVal val="hidden"/>
                                      </p:to>
                                    </p:set>
                                  </p:childTnLst>
                                </p:cTn>
                              </p:par>
                              <p:par>
                                <p:cTn id="21" presetID="1" presetClass="exit" presetSubtype="0" fill="hold" nodeType="withEffect" nodePh="1">
                                  <p:stCondLst>
                                    <p:cond delay="0"/>
                                  </p:stCondLst>
                                  <p:endCondLst>
                                    <p:cond evt="begin" delay="0">
                                      <p:tn val="21"/>
                                    </p:cond>
                                  </p:endCondLst>
                                  <p:childTnLst>
                                    <p:set>
                                      <p:cBhvr>
                                        <p:cTn id="22" dur="1" fill="hold">
                                          <p:stCondLst>
                                            <p:cond delay="0"/>
                                          </p:stCondLst>
                                        </p:cTn>
                                        <p:tgtEl>
                                          <p:spTgt spid="23">
                                            <p:txEl>
                                              <p:pRg st="0" end="0"/>
                                            </p:txEl>
                                          </p:spTgt>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5363"/>
                                        </p:tgtEl>
                                        <p:attrNameLst>
                                          <p:attrName>style.visibility</p:attrName>
                                        </p:attrNameLst>
                                      </p:cBhvr>
                                      <p:to>
                                        <p:strVal val="visible"/>
                                      </p:to>
                                    </p:set>
                                  </p:childTnLst>
                                </p:cTn>
                              </p:par>
                              <p:par>
                                <p:cTn id="27" presetID="1" presetClass="entr" presetSubtype="0" fill="hold" grpId="0" nodeType="withEffect" nodePh="1">
                                  <p:stCondLst>
                                    <p:cond delay="0"/>
                                  </p:stCondLst>
                                  <p:endCondLst>
                                    <p:cond evt="begin" delay="0">
                                      <p:tn val="27"/>
                                    </p:cond>
                                  </p:endCondLst>
                                  <p:childTnLst>
                                    <p:set>
                                      <p:cBhvr>
                                        <p:cTn id="28" dur="1" fill="hold">
                                          <p:stCondLst>
                                            <p:cond delay="0"/>
                                          </p:stCondLst>
                                        </p:cTn>
                                        <p:tgtEl>
                                          <p:spTgt spid="23">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23" grpId="0" build="allAtOnce"/>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43000"/>
          </a:xfrm>
        </p:spPr>
        <p:txBody>
          <a:bodyPr>
            <a:noAutofit/>
          </a:bodyPr>
          <a:lstStyle/>
          <a:p>
            <a:r>
              <a:rPr lang="es-GT" sz="2800" u="sng" dirty="0" err="1" smtClean="0">
                <a:solidFill>
                  <a:schemeClr val="tx2">
                    <a:lumMod val="75000"/>
                  </a:schemeClr>
                </a:solidFill>
              </a:rPr>
              <a:t>Solve</a:t>
            </a:r>
            <a:r>
              <a:rPr lang="es-GT" sz="2800" u="sng" dirty="0" smtClean="0">
                <a:solidFill>
                  <a:schemeClr val="tx2">
                    <a:lumMod val="75000"/>
                  </a:schemeClr>
                </a:solidFill>
              </a:rPr>
              <a:t> </a:t>
            </a:r>
            <a:r>
              <a:rPr lang="es-GT" sz="2800" u="sng" dirty="0" err="1" smtClean="0">
                <a:solidFill>
                  <a:schemeClr val="tx2">
                    <a:lumMod val="75000"/>
                  </a:schemeClr>
                </a:solidFill>
              </a:rPr>
              <a:t>the</a:t>
            </a:r>
            <a:r>
              <a:rPr lang="es-GT" sz="2800" u="sng" dirty="0" smtClean="0">
                <a:solidFill>
                  <a:schemeClr val="tx2">
                    <a:lumMod val="75000"/>
                  </a:schemeClr>
                </a:solidFill>
              </a:rPr>
              <a:t> </a:t>
            </a:r>
            <a:r>
              <a:rPr lang="es-GT" sz="2800" u="sng" dirty="0" err="1" smtClean="0">
                <a:solidFill>
                  <a:schemeClr val="tx2">
                    <a:lumMod val="75000"/>
                  </a:schemeClr>
                </a:solidFill>
              </a:rPr>
              <a:t>system</a:t>
            </a:r>
            <a:r>
              <a:rPr lang="es-GT" sz="2800" u="sng" dirty="0" smtClean="0">
                <a:solidFill>
                  <a:schemeClr val="tx2">
                    <a:lumMod val="75000"/>
                  </a:schemeClr>
                </a:solidFill>
              </a:rPr>
              <a:t> of </a:t>
            </a:r>
            <a:r>
              <a:rPr lang="es-GT" sz="2800" u="sng" dirty="0" err="1" smtClean="0">
                <a:solidFill>
                  <a:schemeClr val="tx2">
                    <a:lumMod val="75000"/>
                  </a:schemeClr>
                </a:solidFill>
              </a:rPr>
              <a:t>equations</a:t>
            </a:r>
            <a:r>
              <a:rPr lang="es-GT" sz="2800" u="sng" dirty="0" smtClean="0">
                <a:solidFill>
                  <a:schemeClr val="tx2">
                    <a:lumMod val="75000"/>
                  </a:schemeClr>
                </a:solidFill>
              </a:rPr>
              <a:t> </a:t>
            </a:r>
            <a:r>
              <a:rPr lang="es-GT" sz="2800" u="sng" dirty="0" err="1" smtClean="0">
                <a:solidFill>
                  <a:schemeClr val="tx2">
                    <a:lumMod val="75000"/>
                  </a:schemeClr>
                </a:solidFill>
              </a:rPr>
              <a:t>to</a:t>
            </a:r>
            <a:r>
              <a:rPr lang="es-GT" sz="2800" u="sng" dirty="0" smtClean="0">
                <a:solidFill>
                  <a:schemeClr val="tx2">
                    <a:lumMod val="75000"/>
                  </a:schemeClr>
                </a:solidFill>
              </a:rPr>
              <a:t> figure </a:t>
            </a:r>
            <a:r>
              <a:rPr lang="es-GT" sz="2800" u="sng" dirty="0" err="1" smtClean="0">
                <a:solidFill>
                  <a:schemeClr val="tx2">
                    <a:lumMod val="75000"/>
                  </a:schemeClr>
                </a:solidFill>
              </a:rPr>
              <a:t>out</a:t>
            </a:r>
            <a:r>
              <a:rPr lang="es-GT" sz="2800" u="sng" dirty="0" smtClean="0">
                <a:solidFill>
                  <a:schemeClr val="tx2">
                    <a:lumMod val="75000"/>
                  </a:schemeClr>
                </a:solidFill>
              </a:rPr>
              <a:t> </a:t>
            </a:r>
            <a:r>
              <a:rPr lang="es-GT" sz="2800" u="sng" dirty="0" err="1" smtClean="0">
                <a:solidFill>
                  <a:schemeClr val="tx2">
                    <a:lumMod val="75000"/>
                  </a:schemeClr>
                </a:solidFill>
              </a:rPr>
              <a:t>how</a:t>
            </a:r>
            <a:r>
              <a:rPr lang="es-GT" sz="2800" u="sng" dirty="0" smtClean="0">
                <a:solidFill>
                  <a:schemeClr val="tx2">
                    <a:lumMod val="75000"/>
                  </a:schemeClr>
                </a:solidFill>
              </a:rPr>
              <a:t> </a:t>
            </a:r>
            <a:r>
              <a:rPr lang="es-GT" sz="2800" u="sng" dirty="0" err="1" smtClean="0">
                <a:solidFill>
                  <a:schemeClr val="tx2">
                    <a:lumMod val="75000"/>
                  </a:schemeClr>
                </a:solidFill>
              </a:rPr>
              <a:t>many</a:t>
            </a:r>
            <a:r>
              <a:rPr lang="es-GT" sz="2800" u="sng" dirty="0" smtClean="0">
                <a:solidFill>
                  <a:schemeClr val="tx2">
                    <a:lumMod val="75000"/>
                  </a:schemeClr>
                </a:solidFill>
              </a:rPr>
              <a:t> </a:t>
            </a:r>
            <a:r>
              <a:rPr lang="es-GT" sz="2800" u="sng" dirty="0" err="1" smtClean="0">
                <a:solidFill>
                  <a:schemeClr val="tx2">
                    <a:lumMod val="75000"/>
                  </a:schemeClr>
                </a:solidFill>
              </a:rPr>
              <a:t>months</a:t>
            </a:r>
            <a:r>
              <a:rPr lang="es-GT" sz="2800" u="sng" dirty="0" smtClean="0">
                <a:solidFill>
                  <a:schemeClr val="tx2">
                    <a:lumMod val="75000"/>
                  </a:schemeClr>
                </a:solidFill>
              </a:rPr>
              <a:t> </a:t>
            </a:r>
            <a:r>
              <a:rPr lang="es-GT" sz="2800" u="sng" dirty="0" err="1" smtClean="0">
                <a:solidFill>
                  <a:schemeClr val="tx2">
                    <a:lumMod val="75000"/>
                  </a:schemeClr>
                </a:solidFill>
              </a:rPr>
              <a:t>it</a:t>
            </a:r>
            <a:r>
              <a:rPr lang="es-GT" sz="2800" u="sng" dirty="0" smtClean="0">
                <a:solidFill>
                  <a:schemeClr val="tx2">
                    <a:lumMod val="75000"/>
                  </a:schemeClr>
                </a:solidFill>
              </a:rPr>
              <a:t> </a:t>
            </a:r>
            <a:r>
              <a:rPr lang="es-GT" sz="2800" u="sng" dirty="0" err="1" smtClean="0">
                <a:solidFill>
                  <a:schemeClr val="tx2">
                    <a:lumMod val="75000"/>
                  </a:schemeClr>
                </a:solidFill>
              </a:rPr>
              <a:t>will</a:t>
            </a:r>
            <a:r>
              <a:rPr lang="es-GT" sz="2800" u="sng" dirty="0" smtClean="0">
                <a:solidFill>
                  <a:schemeClr val="tx2">
                    <a:lumMod val="75000"/>
                  </a:schemeClr>
                </a:solidFill>
              </a:rPr>
              <a:t> </a:t>
            </a:r>
            <a:r>
              <a:rPr lang="es-GT" sz="2800" u="sng" dirty="0" err="1" smtClean="0">
                <a:solidFill>
                  <a:schemeClr val="tx2">
                    <a:lumMod val="75000"/>
                  </a:schemeClr>
                </a:solidFill>
              </a:rPr>
              <a:t>take</a:t>
            </a:r>
            <a:r>
              <a:rPr lang="es-GT" sz="2800" u="sng" dirty="0" smtClean="0">
                <a:solidFill>
                  <a:schemeClr val="tx2">
                    <a:lumMod val="75000"/>
                  </a:schemeClr>
                </a:solidFill>
              </a:rPr>
              <a:t> </a:t>
            </a:r>
            <a:r>
              <a:rPr lang="es-GT" sz="2800" u="sng" dirty="0" err="1" smtClean="0">
                <a:solidFill>
                  <a:schemeClr val="tx2">
                    <a:lumMod val="75000"/>
                  </a:schemeClr>
                </a:solidFill>
              </a:rPr>
              <a:t>for</a:t>
            </a:r>
            <a:r>
              <a:rPr lang="es-GT" sz="2800" u="sng" dirty="0" smtClean="0">
                <a:solidFill>
                  <a:schemeClr val="tx2">
                    <a:lumMod val="75000"/>
                  </a:schemeClr>
                </a:solidFill>
              </a:rPr>
              <a:t> </a:t>
            </a:r>
            <a:r>
              <a:rPr lang="es-GT" sz="2800" u="sng" dirty="0" err="1" smtClean="0">
                <a:solidFill>
                  <a:schemeClr val="tx2">
                    <a:lumMod val="75000"/>
                  </a:schemeClr>
                </a:solidFill>
              </a:rPr>
              <a:t>the</a:t>
            </a:r>
            <a:r>
              <a:rPr lang="es-GT" sz="2800" u="sng" dirty="0" smtClean="0">
                <a:solidFill>
                  <a:schemeClr val="tx2">
                    <a:lumMod val="75000"/>
                  </a:schemeClr>
                </a:solidFill>
              </a:rPr>
              <a:t> </a:t>
            </a:r>
            <a:r>
              <a:rPr lang="es-GT" sz="2800" u="sng" dirty="0" err="1" smtClean="0">
                <a:solidFill>
                  <a:schemeClr val="tx2">
                    <a:lumMod val="75000"/>
                  </a:schemeClr>
                </a:solidFill>
              </a:rPr>
              <a:t>payments</a:t>
            </a:r>
            <a:r>
              <a:rPr lang="es-GT" sz="2800" u="sng" dirty="0" smtClean="0">
                <a:solidFill>
                  <a:schemeClr val="tx2">
                    <a:lumMod val="75000"/>
                  </a:schemeClr>
                </a:solidFill>
              </a:rPr>
              <a:t> </a:t>
            </a:r>
            <a:r>
              <a:rPr lang="es-GT" sz="2800" u="sng" dirty="0" err="1" smtClean="0">
                <a:solidFill>
                  <a:schemeClr val="tx2">
                    <a:lumMod val="75000"/>
                  </a:schemeClr>
                </a:solidFill>
              </a:rPr>
              <a:t>to</a:t>
            </a:r>
            <a:r>
              <a:rPr lang="es-GT" sz="2800" u="sng" dirty="0" smtClean="0">
                <a:solidFill>
                  <a:schemeClr val="tx2">
                    <a:lumMod val="75000"/>
                  </a:schemeClr>
                </a:solidFill>
              </a:rPr>
              <a:t> </a:t>
            </a:r>
            <a:r>
              <a:rPr lang="es-GT" sz="2800" u="sng" dirty="0" err="1" smtClean="0">
                <a:solidFill>
                  <a:schemeClr val="tx2">
                    <a:lumMod val="75000"/>
                  </a:schemeClr>
                </a:solidFill>
              </a:rPr>
              <a:t>be</a:t>
            </a:r>
            <a:r>
              <a:rPr lang="es-GT" sz="2800" u="sng" dirty="0" smtClean="0">
                <a:solidFill>
                  <a:schemeClr val="tx2">
                    <a:lumMod val="75000"/>
                  </a:schemeClr>
                </a:solidFill>
              </a:rPr>
              <a:t> </a:t>
            </a:r>
            <a:r>
              <a:rPr lang="es-GT" sz="2800" u="sng" dirty="0" err="1" smtClean="0">
                <a:solidFill>
                  <a:schemeClr val="tx2">
                    <a:lumMod val="75000"/>
                  </a:schemeClr>
                </a:solidFill>
              </a:rPr>
              <a:t>equal</a:t>
            </a:r>
            <a:r>
              <a:rPr lang="es-GT" sz="2800" u="sng" dirty="0" smtClean="0">
                <a:solidFill>
                  <a:schemeClr val="tx2">
                    <a:lumMod val="75000"/>
                  </a:schemeClr>
                </a:solidFill>
              </a:rPr>
              <a:t>.</a:t>
            </a:r>
            <a:endParaRPr lang="es-GT" sz="2800" u="sng" dirty="0">
              <a:solidFill>
                <a:schemeClr val="tx2">
                  <a:lumMod val="75000"/>
                </a:schemeClr>
              </a:solidFill>
            </a:endParaRPr>
          </a:p>
        </p:txBody>
      </p:sp>
      <p:sp>
        <p:nvSpPr>
          <p:cNvPr id="7" name="1 Título"/>
          <p:cNvSpPr txBox="1">
            <a:spLocks/>
          </p:cNvSpPr>
          <p:nvPr/>
        </p:nvSpPr>
        <p:spPr>
          <a:xfrm>
            <a:off x="611560" y="1268760"/>
            <a:ext cx="8229600" cy="11430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Conclude</a:t>
            </a:r>
            <a:r>
              <a:rPr lang="es-GT" sz="3600" dirty="0" smtClean="0">
                <a:solidFill>
                  <a:schemeClr val="tx2">
                    <a:lumMod val="75000"/>
                  </a:schemeClr>
                </a:solidFill>
              </a:rPr>
              <a:t> </a:t>
            </a:r>
            <a:r>
              <a:rPr lang="es-GT" sz="3600" dirty="0" err="1" smtClean="0">
                <a:solidFill>
                  <a:schemeClr val="tx2">
                    <a:lumMod val="75000"/>
                  </a:schemeClr>
                </a:solidFill>
              </a:rPr>
              <a:t>that</a:t>
            </a:r>
            <a:r>
              <a:rPr lang="es-GT" sz="3600" dirty="0" smtClean="0">
                <a:solidFill>
                  <a:schemeClr val="tx2">
                    <a:lumMod val="75000"/>
                  </a:schemeClr>
                </a:solidFill>
              </a:rPr>
              <a:t> Bryan </a:t>
            </a:r>
            <a:r>
              <a:rPr lang="es-GT" sz="3600" dirty="0" err="1" smtClean="0">
                <a:solidFill>
                  <a:schemeClr val="tx2">
                    <a:lumMod val="75000"/>
                  </a:schemeClr>
                </a:solidFill>
              </a:rPr>
              <a:t>will</a:t>
            </a:r>
            <a:r>
              <a:rPr lang="es-GT" sz="3600" dirty="0" smtClean="0">
                <a:solidFill>
                  <a:schemeClr val="tx2">
                    <a:lumMod val="75000"/>
                  </a:schemeClr>
                </a:solidFill>
              </a:rPr>
              <a:t> </a:t>
            </a:r>
            <a:r>
              <a:rPr lang="es-GT" sz="3600" dirty="0" err="1" smtClean="0">
                <a:solidFill>
                  <a:schemeClr val="tx2">
                    <a:lumMod val="75000"/>
                  </a:schemeClr>
                </a:solidFill>
              </a:rPr>
              <a:t>pay</a:t>
            </a:r>
            <a:r>
              <a:rPr lang="es-GT" sz="3600" dirty="0" smtClean="0">
                <a:solidFill>
                  <a:schemeClr val="tx2">
                    <a:lumMod val="75000"/>
                  </a:schemeClr>
                </a:solidFill>
              </a:rPr>
              <a:t> </a:t>
            </a:r>
            <a:r>
              <a:rPr lang="es-GT" sz="3600" dirty="0" err="1" smtClean="0">
                <a:solidFill>
                  <a:schemeClr val="tx2">
                    <a:lumMod val="75000"/>
                  </a:schemeClr>
                </a:solidFill>
              </a:rPr>
              <a:t>less</a:t>
            </a:r>
            <a:r>
              <a:rPr lang="es-GT" sz="3600" dirty="0" smtClean="0">
                <a:solidFill>
                  <a:schemeClr val="tx2">
                    <a:lumMod val="75000"/>
                  </a:schemeClr>
                </a:solidFill>
              </a:rPr>
              <a:t> </a:t>
            </a:r>
            <a:r>
              <a:rPr lang="es-GT" sz="3600" dirty="0" err="1" smtClean="0">
                <a:solidFill>
                  <a:schemeClr val="tx2">
                    <a:lumMod val="75000"/>
                  </a:schemeClr>
                </a:solidFill>
              </a:rPr>
              <a:t>than</a:t>
            </a:r>
            <a:r>
              <a:rPr lang="es-GT" sz="3600" dirty="0" smtClean="0">
                <a:solidFill>
                  <a:schemeClr val="tx2">
                    <a:lumMod val="75000"/>
                  </a:schemeClr>
                </a:solidFill>
              </a:rPr>
              <a:t> </a:t>
            </a:r>
            <a:r>
              <a:rPr lang="es-GT" sz="3600" dirty="0" err="1" smtClean="0">
                <a:solidFill>
                  <a:schemeClr val="tx2">
                    <a:lumMod val="75000"/>
                  </a:schemeClr>
                </a:solidFill>
              </a:rPr>
              <a:t>Nathan</a:t>
            </a:r>
            <a:r>
              <a:rPr lang="es-GT" sz="3600" dirty="0" smtClean="0">
                <a:solidFill>
                  <a:schemeClr val="tx2">
                    <a:lumMod val="75000"/>
                  </a:schemeClr>
                </a:solidFill>
              </a:rPr>
              <a:t> </a:t>
            </a:r>
            <a:r>
              <a:rPr lang="es-GT" sz="3600" dirty="0" err="1" smtClean="0">
                <a:solidFill>
                  <a:schemeClr val="tx2">
                    <a:lumMod val="75000"/>
                  </a:schemeClr>
                </a:solidFill>
              </a:rPr>
              <a:t>after</a:t>
            </a:r>
            <a:r>
              <a:rPr lang="es-GT" sz="3600" dirty="0" smtClean="0">
                <a:solidFill>
                  <a:schemeClr val="tx2">
                    <a:lumMod val="75000"/>
                  </a:schemeClr>
                </a:solidFill>
              </a:rPr>
              <a:t> 26 </a:t>
            </a:r>
            <a:r>
              <a:rPr lang="es-GT" sz="3600" dirty="0" err="1" smtClean="0">
                <a:solidFill>
                  <a:schemeClr val="tx2">
                    <a:lumMod val="75000"/>
                  </a:schemeClr>
                </a:solidFill>
              </a:rPr>
              <a:t>months</a:t>
            </a:r>
            <a:r>
              <a:rPr lang="es-GT" sz="3600" dirty="0" smtClean="0">
                <a:solidFill>
                  <a:schemeClr val="tx2">
                    <a:lumMod val="75000"/>
                  </a:schemeClr>
                </a:solidFill>
              </a:rPr>
              <a:t>.</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763688" y="2564904"/>
          <a:ext cx="5119688" cy="1068388"/>
        </p:xfrm>
        <a:graphic>
          <a:graphicData uri="http://schemas.openxmlformats.org/presentationml/2006/ole">
            <p:oleObj spid="_x0000_s16386"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99592" y="2348880"/>
            <a:ext cx="6912768" cy="3416320"/>
          </a:xfrm>
          <a:prstGeom prst="rect">
            <a:avLst/>
          </a:prstGeom>
          <a:noFill/>
        </p:spPr>
        <p:txBody>
          <a:bodyPr wrap="square" rtlCol="0">
            <a:spAutoFit/>
          </a:bodyPr>
          <a:lstStyle/>
          <a:p>
            <a:pPr algn="ctr"/>
            <a:r>
              <a:rPr lang="en-US" sz="24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n-US" sz="2400" dirty="0">
              <a:solidFill>
                <a:schemeClr val="tx2">
                  <a:lumMod val="75000"/>
                </a:schemeClr>
              </a:solidFill>
            </a:endParaRPr>
          </a:p>
        </p:txBody>
      </p:sp>
      <p:sp>
        <p:nvSpPr>
          <p:cNvPr id="22" name="TextBox 21"/>
          <p:cNvSpPr txBox="1"/>
          <p:nvPr/>
        </p:nvSpPr>
        <p:spPr>
          <a:xfrm>
            <a:off x="2555776" y="548680"/>
            <a:ext cx="6192688" cy="323165"/>
          </a:xfrm>
          <a:prstGeom prst="rect">
            <a:avLst/>
          </a:prstGeom>
          <a:noFill/>
        </p:spPr>
        <p:txBody>
          <a:bodyPr wrap="square" rtlCol="0">
            <a:spAutoFit/>
          </a:bodyPr>
          <a:lstStyle/>
          <a:p>
            <a:r>
              <a:rPr lang="en-US" sz="1500" dirty="0" smtClean="0"/>
              <a:t>Click on each step to learn how to use the equations to solve the problem.</a:t>
            </a:r>
            <a:endParaRPr lang="en-US" sz="1500" dirty="0"/>
          </a:p>
        </p:txBody>
      </p:sp>
      <p:sp>
        <p:nvSpPr>
          <p:cNvPr id="23" name="TextBox 22"/>
          <p:cNvSpPr txBox="1"/>
          <p:nvPr/>
        </p:nvSpPr>
        <p:spPr>
          <a:xfrm>
            <a:off x="467544" y="2060848"/>
            <a:ext cx="7632848" cy="4170372"/>
          </a:xfrm>
          <a:prstGeom prst="rect">
            <a:avLst/>
          </a:prstGeom>
          <a:noFill/>
        </p:spPr>
        <p:txBody>
          <a:bodyPr wrap="square" rtlCol="0">
            <a:spAutoFit/>
          </a:bodyPr>
          <a:lstStyle/>
          <a:p>
            <a:pPr algn="ctr"/>
            <a:r>
              <a:rPr lang="en-US" sz="2400" dirty="0" smtClean="0">
                <a:solidFill>
                  <a:schemeClr val="tx2"/>
                </a:solidFill>
              </a:rPr>
              <a:t>Substitute “3x+68” for “y” </a:t>
            </a:r>
          </a:p>
          <a:p>
            <a:pPr algn="ctr"/>
            <a:endParaRPr lang="en-US" sz="2400" dirty="0" smtClean="0">
              <a:solidFill>
                <a:schemeClr val="tx2"/>
              </a:solidFill>
            </a:endParaRPr>
          </a:p>
          <a:p>
            <a:pPr algn="ctr"/>
            <a:r>
              <a:rPr lang="en-US" sz="2400" dirty="0" smtClean="0">
                <a:solidFill>
                  <a:schemeClr val="tx2"/>
                </a:solidFill>
              </a:rPr>
              <a:t>in “y=2x+93” </a:t>
            </a:r>
          </a:p>
          <a:p>
            <a:pPr algn="ctr"/>
            <a:endParaRPr lang="en-US" sz="2400" dirty="0" smtClean="0">
              <a:solidFill>
                <a:schemeClr val="tx2"/>
              </a:solidFill>
            </a:endParaRPr>
          </a:p>
          <a:p>
            <a:pPr algn="ctr"/>
            <a:r>
              <a:rPr lang="en-US" sz="2400" dirty="0" smtClean="0">
                <a:solidFill>
                  <a:schemeClr val="tx2"/>
                </a:solidFill>
              </a:rPr>
              <a:t>to get “3x+68 = 2x+93” </a:t>
            </a:r>
          </a:p>
          <a:p>
            <a:pPr algn="ctr"/>
            <a:endParaRPr lang="en-US" dirty="0" smtClean="0">
              <a:solidFill>
                <a:schemeClr val="tx2"/>
              </a:solidFill>
            </a:endParaRPr>
          </a:p>
          <a:p>
            <a:pPr algn="ctr"/>
            <a:r>
              <a:rPr lang="en-US" dirty="0" smtClean="0">
                <a:solidFill>
                  <a:schemeClr val="tx2"/>
                </a:solidFill>
              </a:rPr>
              <a:t>Now solve for “x” by subtracting “2x” and “68” from both sides of the equation.</a:t>
            </a:r>
          </a:p>
          <a:p>
            <a:pPr algn="ctr"/>
            <a:endParaRPr lang="en-US" sz="2400" dirty="0" smtClean="0">
              <a:solidFill>
                <a:schemeClr val="tx2"/>
              </a:solidFill>
            </a:endParaRPr>
          </a:p>
          <a:p>
            <a:pPr algn="ctr"/>
            <a:r>
              <a:rPr lang="en-US" sz="2400" dirty="0" smtClean="0">
                <a:solidFill>
                  <a:schemeClr val="tx2"/>
                </a:solidFill>
              </a:rPr>
              <a:t>This gives you “x=25”</a:t>
            </a:r>
          </a:p>
          <a:p>
            <a:pPr algn="ctr"/>
            <a:endParaRPr lang="en-US" sz="2400" dirty="0" smtClean="0">
              <a:solidFill>
                <a:schemeClr val="tx2"/>
              </a:solidFill>
            </a:endParaRPr>
          </a:p>
          <a:p>
            <a:pPr algn="ctr"/>
            <a:r>
              <a:rPr lang="en-US" sz="1900" dirty="0" smtClean="0">
                <a:solidFill>
                  <a:schemeClr val="tx2"/>
                </a:solidFill>
              </a:rPr>
              <a:t>This means that after 25 months Nathan and Bryan will pay the same fee.</a:t>
            </a:r>
          </a:p>
          <a:p>
            <a:pPr algn="ctr"/>
            <a:r>
              <a:rPr lang="en-US" dirty="0" smtClean="0">
                <a:solidFill>
                  <a:schemeClr val="tx2"/>
                </a:solidFill>
              </a:rPr>
              <a:t> </a:t>
            </a:r>
            <a:endParaRPr lang="en-US" dirty="0">
              <a:solidFill>
                <a:schemeClr val="tx2"/>
              </a:solidFill>
            </a:endParaRPr>
          </a:p>
        </p:txBody>
      </p:sp>
    </p:spTree>
    <p:extLst>
      <p:ext uri="{BB962C8B-B14F-4D97-AF65-F5344CB8AC3E}">
        <p14:creationId xmlns="" xmlns:p14="http://schemas.microsoft.com/office/powerpoint/2010/main"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1" presetClass="exit" presetSubtype="0" fill="hold" grpId="1" nodeType="withEffect">
                                  <p:stCondLst>
                                    <p:cond delay="0"/>
                                  </p:stCondLst>
                                  <p:childTnLst>
                                    <p:set>
                                      <p:cBhvr>
                                        <p:cTn id="9" dur="1" fill="hold">
                                          <p:stCondLst>
                                            <p:cond delay="0"/>
                                          </p:stCondLst>
                                        </p:cTn>
                                        <p:tgtEl>
                                          <p:spTgt spid="7"/>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xEl>
                                              <p:pRg st="11" end="11"/>
                                            </p:txEl>
                                          </p:spTgt>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3" restart="whenNotActive" fill="hold" evtFilter="cancelBubble" nodeType="interactiveSeq">
                <p:stCondLst>
                  <p:cond evt="onClick" delay="0">
                    <p:tgtEl>
                      <p:spTgt spid="15"/>
                    </p:tgtEl>
                  </p:cond>
                </p:stCondLst>
                <p:endSync evt="end" delay="0">
                  <p:rtn val="all"/>
                </p:endSync>
                <p:childTnLst>
                  <p:par>
                    <p:cTn id="34" fill="hold">
                      <p:stCondLst>
                        <p:cond delay="0"/>
                      </p:stCondLst>
                      <p:childTnLst>
                        <p:par>
                          <p:cTn id="35" fill="hold">
                            <p:stCondLst>
                              <p:cond delay="0"/>
                            </p:stCondLst>
                            <p:childTnLst>
                              <p:par>
                                <p:cTn id="36" presetID="1" presetClass="exit" presetSubtype="0" fill="hold" grpId="1" nodeType="withEffect">
                                  <p:stCondLst>
                                    <p:cond delay="0"/>
                                  </p:stCondLst>
                                  <p:childTnLst>
                                    <p:set>
                                      <p:cBhvr>
                                        <p:cTn id="37" dur="1" fill="hold">
                                          <p:stCondLst>
                                            <p:cond delay="0"/>
                                          </p:stCondLst>
                                        </p:cTn>
                                        <p:tgtEl>
                                          <p:spTgt spid="2"/>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3">
                                            <p:txEl>
                                              <p:pRg st="0" end="0"/>
                                            </p:txEl>
                                          </p:spTgt>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23">
                                            <p:txEl>
                                              <p:pRg st="2" end="2"/>
                                            </p:txEl>
                                          </p:spTgt>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23">
                                            <p:txEl>
                                              <p:pRg st="4" end="4"/>
                                            </p:txEl>
                                          </p:spTgt>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23">
                                            <p:txEl>
                                              <p:pRg st="6" end="6"/>
                                            </p:txEl>
                                          </p:spTgt>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23">
                                            <p:txEl>
                                              <p:pRg st="8" end="8"/>
                                            </p:txEl>
                                          </p:spTgt>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23">
                                            <p:txEl>
                                              <p:pRg st="10" end="10"/>
                                            </p:txEl>
                                          </p:spTgt>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23">
                                            <p:txEl>
                                              <p:pRg st="11" end="11"/>
                                            </p:txEl>
                                          </p:spTgt>
                                        </p:tgtEl>
                                        <p:attrNameLst>
                                          <p:attrName>style.visibility</p:attrName>
                                        </p:attrNameLst>
                                      </p:cBhvr>
                                      <p:to>
                                        <p:strVal val="hidden"/>
                                      </p:to>
                                    </p:set>
                                  </p:childTnLst>
                                </p:cTn>
                              </p:par>
                              <p:par>
                                <p:cTn id="52" presetID="1"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18" grpId="0"/>
      <p:bldP spid="18" grpId="1"/>
      <p:bldP spid="2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772400" cy="1470025"/>
          </a:xfrm>
        </p:spPr>
        <p:txBody>
          <a:bodyPr>
            <a:normAutofit fontScale="90000"/>
          </a:bodyPr>
          <a:lstStyle/>
          <a:p>
            <a:r>
              <a:rPr lang="en-US" b="1" u="sng" dirty="0" smtClean="0">
                <a:solidFill>
                  <a:schemeClr val="accent3">
                    <a:lumMod val="50000"/>
                  </a:schemeClr>
                </a:solidFill>
              </a:rPr>
              <a:t>Now Let’s Practice!</a:t>
            </a:r>
            <a:br>
              <a:rPr lang="en-US" b="1" u="sng" dirty="0" smtClean="0">
                <a:solidFill>
                  <a:schemeClr val="accent3">
                    <a:lumMod val="50000"/>
                  </a:schemeClr>
                </a:solidFill>
              </a:rPr>
            </a:br>
            <a:r>
              <a:rPr lang="en-US" b="1" dirty="0" smtClean="0">
                <a:solidFill>
                  <a:schemeClr val="accent3">
                    <a:lumMod val="50000"/>
                  </a:schemeClr>
                </a:solidFill>
              </a:rPr>
              <a:t/>
            </a:r>
            <a:br>
              <a:rPr lang="en-US" b="1" dirty="0" smtClean="0">
                <a:solidFill>
                  <a:schemeClr val="accent3">
                    <a:lumMod val="50000"/>
                  </a:schemeClr>
                </a:solidFill>
              </a:rPr>
            </a:br>
            <a:r>
              <a:rPr lang="en-US" b="1" dirty="0" smtClean="0">
                <a:solidFill>
                  <a:schemeClr val="accent3">
                    <a:lumMod val="50000"/>
                  </a:schemeClr>
                </a:solidFill>
              </a:rPr>
              <a:t>Don’t forget:</a:t>
            </a:r>
            <a:endParaRPr lang="en-US" b="1" dirty="0">
              <a:solidFill>
                <a:schemeClr val="accent3">
                  <a:lumMod val="50000"/>
                </a:schemeClr>
              </a:solidFill>
            </a:endParaRPr>
          </a:p>
        </p:txBody>
      </p:sp>
      <p:sp>
        <p:nvSpPr>
          <p:cNvPr id="3" name="Subtitle 2"/>
          <p:cNvSpPr>
            <a:spLocks noGrp="1"/>
          </p:cNvSpPr>
          <p:nvPr>
            <p:ph type="subTitle" idx="1"/>
          </p:nvPr>
        </p:nvSpPr>
        <p:spPr>
          <a:xfrm>
            <a:off x="1143000" y="2057400"/>
            <a:ext cx="7086600" cy="3581400"/>
          </a:xfrm>
        </p:spPr>
        <p:txBody>
          <a:bodyPr>
            <a:normAutofit lnSpcReduction="10000"/>
          </a:bodyPr>
          <a:lstStyle/>
          <a:p>
            <a:r>
              <a:rPr lang="en-US" sz="2500" dirty="0" smtClean="0">
                <a:solidFill>
                  <a:schemeClr val="tx2">
                    <a:lumMod val="75000"/>
                  </a:schemeClr>
                </a:solidFill>
              </a:rPr>
              <a:t>When using linear equations to solve real world problems you must first learn to identify the slope and the y-intercept of the situation.  The slope is always a rate and you should recognize that it occurs often (ex. monthly, daily, per…, each…, every…, etc.).  The y-intercept represents a one time fee or a fixed rate (ex. </a:t>
            </a:r>
            <a:r>
              <a:rPr lang="en-US" sz="2500" dirty="0">
                <a:solidFill>
                  <a:schemeClr val="tx2">
                    <a:lumMod val="75000"/>
                  </a:schemeClr>
                </a:solidFill>
              </a:rPr>
              <a:t>d</a:t>
            </a:r>
            <a:r>
              <a:rPr lang="en-US" sz="2500" dirty="0" smtClean="0">
                <a:solidFill>
                  <a:schemeClr val="tx2">
                    <a:lumMod val="75000"/>
                  </a:schemeClr>
                </a:solidFill>
              </a:rPr>
              <a:t>own payment).  Then you plug these values into the slope-intercept form of the equation of a line “y=</a:t>
            </a:r>
            <a:r>
              <a:rPr lang="en-US" sz="2500" dirty="0" err="1" smtClean="0">
                <a:solidFill>
                  <a:schemeClr val="tx2">
                    <a:lumMod val="75000"/>
                  </a:schemeClr>
                </a:solidFill>
              </a:rPr>
              <a:t>mx+b</a:t>
            </a:r>
            <a:r>
              <a:rPr lang="en-US" sz="2500" dirty="0" smtClean="0">
                <a:solidFill>
                  <a:schemeClr val="tx2">
                    <a:lumMod val="75000"/>
                  </a:schemeClr>
                </a:solidFill>
              </a:rPr>
              <a:t>”.  After you’ve done this you can then solve the problem by plugging in the “x” or “y” value given.</a:t>
            </a:r>
          </a:p>
          <a:p>
            <a:endParaRPr lang="en-US" sz="2500" dirty="0">
              <a:solidFill>
                <a:schemeClr val="tx2">
                  <a:lumMod val="75000"/>
                </a:schemeClr>
              </a:solidFill>
            </a:endParaRP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Linear Equation</a:t>
            </a:r>
            <a:endParaRPr lang="en-US" dirty="0"/>
          </a:p>
        </p:txBody>
      </p:sp>
      <p:sp>
        <p:nvSpPr>
          <p:cNvPr id="3" name="Content Placeholder 2"/>
          <p:cNvSpPr>
            <a:spLocks noGrp="1"/>
          </p:cNvSpPr>
          <p:nvPr>
            <p:ph idx="1"/>
          </p:nvPr>
        </p:nvSpPr>
        <p:spPr/>
        <p:txBody>
          <a:bodyPr>
            <a:normAutofit/>
          </a:bodyPr>
          <a:lstStyle/>
          <a:p>
            <a:r>
              <a:rPr lang="en-US" sz="2000" dirty="0" smtClean="0"/>
              <a:t>Write a linear equation to model the following situations:</a:t>
            </a:r>
          </a:p>
          <a:p>
            <a:pPr lvl="1"/>
            <a:r>
              <a:rPr lang="en-US" sz="1600" dirty="0" smtClean="0"/>
              <a:t>Jeremy  buys an iPod for a down payment of $25 and a $10 monthly payment.</a:t>
            </a:r>
          </a:p>
          <a:p>
            <a:pPr lvl="1"/>
            <a:endParaRPr lang="en-US" sz="1600" dirty="0"/>
          </a:p>
          <a:p>
            <a:pPr lvl="1"/>
            <a:endParaRPr lang="en-US" sz="1600" dirty="0" smtClean="0"/>
          </a:p>
          <a:p>
            <a:pPr lvl="1"/>
            <a:endParaRPr lang="en-US" sz="1600" dirty="0" smtClean="0"/>
          </a:p>
          <a:p>
            <a:pPr lvl="1"/>
            <a:r>
              <a:rPr lang="en-US" sz="1600" dirty="0" smtClean="0"/>
              <a:t>Lidia pays $35 to get acrylic nails put on and then pays $15 per month to get them filled.</a:t>
            </a:r>
          </a:p>
          <a:p>
            <a:pPr lvl="1"/>
            <a:endParaRPr lang="en-US" sz="1600" dirty="0"/>
          </a:p>
          <a:p>
            <a:pPr lvl="1"/>
            <a:endParaRPr lang="en-US" sz="1600" dirty="0" smtClean="0"/>
          </a:p>
          <a:p>
            <a:pPr lvl="1"/>
            <a:endParaRPr lang="en-US" sz="1600" dirty="0" smtClean="0"/>
          </a:p>
          <a:p>
            <a:pPr lvl="1"/>
            <a:r>
              <a:rPr lang="en-US" sz="1600" dirty="0" smtClean="0"/>
              <a:t>Derek  gets paid a salary of $1,300 plus $20 a night in tips. </a:t>
            </a: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 y="5257801"/>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9" name="TextBox 8"/>
          <p:cNvSpPr txBox="1"/>
          <p:nvPr/>
        </p:nvSpPr>
        <p:spPr>
          <a:xfrm>
            <a:off x="2667000" y="5486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10" name="TextBox 9"/>
          <p:cNvSpPr txBox="1"/>
          <p:nvPr/>
        </p:nvSpPr>
        <p:spPr>
          <a:xfrm>
            <a:off x="12954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1" name="Donut 10"/>
          <p:cNvSpPr/>
          <p:nvPr/>
        </p:nvSpPr>
        <p:spPr>
          <a:xfrm>
            <a:off x="5562600" y="16764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nut 11"/>
          <p:cNvSpPr/>
          <p:nvPr/>
        </p:nvSpPr>
        <p:spPr>
          <a:xfrm>
            <a:off x="5486400" y="28956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4267200" y="41148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p:cNvSpPr/>
          <p:nvPr/>
        </p:nvSpPr>
        <p:spPr>
          <a:xfrm>
            <a:off x="4876800" y="1905000"/>
            <a:ext cx="4572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p:cNvSpPr/>
          <p:nvPr/>
        </p:nvSpPr>
        <p:spPr>
          <a:xfrm>
            <a:off x="2057400" y="3124200"/>
            <a:ext cx="4572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4267200"/>
            <a:ext cx="7620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p:cNvSpPr/>
          <p:nvPr/>
        </p:nvSpPr>
        <p:spPr>
          <a:xfrm>
            <a:off x="2895600" y="2286000"/>
            <a:ext cx="292419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y=10x+25</a:t>
            </a:r>
          </a:p>
        </p:txBody>
      </p:sp>
      <p:sp>
        <p:nvSpPr>
          <p:cNvPr id="18" name="Rectangle 17"/>
          <p:cNvSpPr/>
          <p:nvPr/>
        </p:nvSpPr>
        <p:spPr>
          <a:xfrm>
            <a:off x="2895600" y="3429000"/>
            <a:ext cx="292419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y=15x+35</a:t>
            </a:r>
          </a:p>
        </p:txBody>
      </p:sp>
      <p:sp>
        <p:nvSpPr>
          <p:cNvPr id="19" name="Rectangle 18"/>
          <p:cNvSpPr/>
          <p:nvPr/>
        </p:nvSpPr>
        <p:spPr>
          <a:xfrm>
            <a:off x="2971800" y="4648200"/>
            <a:ext cx="380424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y=20x+1,300</a:t>
            </a:r>
          </a:p>
        </p:txBody>
      </p:sp>
      <p:sp>
        <p:nvSpPr>
          <p:cNvPr id="20" name="TextBox 19"/>
          <p:cNvSpPr txBox="1"/>
          <p:nvPr/>
        </p:nvSpPr>
        <p:spPr>
          <a:xfrm rot="19937305">
            <a:off x="4170980" y="5294074"/>
            <a:ext cx="5181600" cy="381000"/>
          </a:xfrm>
          <a:prstGeom prst="rect">
            <a:avLst/>
          </a:prstGeom>
          <a:noFill/>
        </p:spPr>
        <p:txBody>
          <a:bodyPr wrap="square" rtlCol="0">
            <a:spAutoFit/>
          </a:bodyPr>
          <a:lstStyle/>
          <a:p>
            <a:r>
              <a:rPr lang="en-US" dirty="0" smtClean="0">
                <a:solidFill>
                  <a:schemeClr val="accent2"/>
                </a:solidFill>
              </a:rPr>
              <a:t>Click on the tasks to write a linear equation.</a:t>
            </a:r>
            <a:endParaRPr lang="en-US" dirty="0">
              <a:solidFill>
                <a:schemeClr val="accent2"/>
              </a:solidFill>
            </a:endParaRPr>
          </a:p>
        </p:txBody>
      </p:sp>
      <p:cxnSp>
        <p:nvCxnSpPr>
          <p:cNvPr id="22" name="Straight Arrow Connector 21"/>
          <p:cNvCxnSpPr/>
          <p:nvPr/>
        </p:nvCxnSpPr>
        <p:spPr>
          <a:xfrm rot="10800000">
            <a:off x="4267200" y="62484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pic>
        <p:nvPicPr>
          <p:cNvPr id="18434" name="Picture 2" descr="C:\Users\Owner\AppData\Local\Microsoft\Windows\Temporary Internet Files\Content.IE5\B1K40SH2\MC900441329[1].png"/>
          <p:cNvPicPr>
            <a:picLocks noChangeAspect="1" noChangeArrowheads="1"/>
          </p:cNvPicPr>
          <p:nvPr/>
        </p:nvPicPr>
        <p:blipFill>
          <a:blip r:embed="rId2" cstate="print"/>
          <a:srcRect/>
          <a:stretch>
            <a:fillRect/>
          </a:stretch>
        </p:blipFill>
        <p:spPr bwMode="auto">
          <a:xfrm>
            <a:off x="2051720" y="2204864"/>
            <a:ext cx="939552" cy="939552"/>
          </a:xfrm>
          <a:prstGeom prst="rect">
            <a:avLst/>
          </a:prstGeom>
          <a:noFill/>
        </p:spPr>
      </p:pic>
      <p:pic>
        <p:nvPicPr>
          <p:cNvPr id="18435" name="Picture 3" descr="C:\Users\Owner\AppData\Local\Microsoft\Windows\Temporary Internet Files\Content.IE5\70Q9N80R\MP900430551[1].jpg"/>
          <p:cNvPicPr>
            <a:picLocks noChangeAspect="1" noChangeArrowheads="1"/>
          </p:cNvPicPr>
          <p:nvPr/>
        </p:nvPicPr>
        <p:blipFill>
          <a:blip r:embed="rId3" cstate="print"/>
          <a:srcRect/>
          <a:stretch>
            <a:fillRect/>
          </a:stretch>
        </p:blipFill>
        <p:spPr bwMode="auto">
          <a:xfrm>
            <a:off x="6588223" y="3573016"/>
            <a:ext cx="1079737" cy="792088"/>
          </a:xfrm>
          <a:prstGeom prst="rect">
            <a:avLst/>
          </a:prstGeom>
          <a:noFill/>
        </p:spPr>
      </p:pic>
      <p:pic>
        <p:nvPicPr>
          <p:cNvPr id="18436" name="Picture 4" descr="C:\Users\Owner\AppData\Local\Microsoft\Windows\Temporary Internet Files\Content.IE5\70Q9N80R\MP910216577[1].jpg"/>
          <p:cNvPicPr>
            <a:picLocks noChangeAspect="1" noChangeArrowheads="1"/>
          </p:cNvPicPr>
          <p:nvPr/>
        </p:nvPicPr>
        <p:blipFill>
          <a:blip r:embed="rId4" cstate="print"/>
          <a:srcRect/>
          <a:stretch>
            <a:fillRect/>
          </a:stretch>
        </p:blipFill>
        <p:spPr bwMode="auto">
          <a:xfrm>
            <a:off x="1547664" y="4653136"/>
            <a:ext cx="1087669" cy="815752"/>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0"/>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1"/>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2"/>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5"/>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Writing a System of Linear Equations</a:t>
            </a:r>
            <a:endParaRPr lang="en-US" dirty="0"/>
          </a:p>
        </p:txBody>
      </p:sp>
      <p:sp>
        <p:nvSpPr>
          <p:cNvPr id="3" name="Content Placeholder 2"/>
          <p:cNvSpPr>
            <a:spLocks noGrp="1"/>
          </p:cNvSpPr>
          <p:nvPr>
            <p:ph idx="1"/>
          </p:nvPr>
        </p:nvSpPr>
        <p:spPr/>
        <p:txBody>
          <a:bodyPr>
            <a:normAutofit/>
          </a:bodyPr>
          <a:lstStyle/>
          <a:p>
            <a:r>
              <a:rPr lang="en-US" sz="2000" dirty="0" smtClean="0"/>
              <a:t>Write a system of linear equations for the following examples:</a:t>
            </a:r>
          </a:p>
          <a:p>
            <a:pPr lvl="1"/>
            <a:r>
              <a:rPr lang="en-US" sz="1600" dirty="0" smtClean="0"/>
              <a:t>Luis and Eddie are buying new light systems to decorate their cars.  Eddie finds one that </a:t>
            </a:r>
            <a:br>
              <a:rPr lang="en-US" sz="1600" dirty="0" smtClean="0"/>
            </a:br>
            <a:r>
              <a:rPr lang="en-US" sz="1600" dirty="0" smtClean="0"/>
              <a:t/>
            </a:r>
            <a:br>
              <a:rPr lang="en-US" sz="1600" dirty="0" smtClean="0"/>
            </a:br>
            <a:r>
              <a:rPr lang="en-US" sz="1600" dirty="0" smtClean="0"/>
              <a:t>costs $39.99 and requires new batteries that cost $4.99 each month.  Luis finds one that</a:t>
            </a:r>
          </a:p>
          <a:p>
            <a:pPr lvl="1">
              <a:buNone/>
            </a:pPr>
            <a:r>
              <a:rPr lang="en-US" sz="1600" dirty="0" smtClean="0"/>
              <a:t/>
            </a:r>
            <a:br>
              <a:rPr lang="en-US" sz="1600" dirty="0" smtClean="0"/>
            </a:br>
            <a:r>
              <a:rPr lang="en-US" sz="1600" dirty="0" smtClean="0"/>
              <a:t> costs $49.99 and requires new batteries that cost $3.99 each month.</a:t>
            </a:r>
          </a:p>
          <a:p>
            <a:pPr lvl="1"/>
            <a:endParaRPr lang="en-US" sz="1600" dirty="0"/>
          </a:p>
          <a:p>
            <a:pPr lvl="1"/>
            <a:endParaRPr lang="en-US" sz="1600" dirty="0" smtClean="0"/>
          </a:p>
          <a:p>
            <a:pPr lvl="1"/>
            <a:endParaRPr lang="en-US" sz="1600" dirty="0" smtClean="0"/>
          </a:p>
          <a:p>
            <a:pPr lvl="1"/>
            <a:r>
              <a:rPr lang="en-US" sz="1600" dirty="0" smtClean="0"/>
              <a:t>Nancy and Diana sell balloons for special occasions.  The Happy Birthday package costs $12.50 plus $0.75 per candy bar.  The Get Well package costs $9.70 plus $0.50 per piece of candy. </a:t>
            </a:r>
            <a:endParaRPr lang="en-US" sz="1600" dirty="0"/>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600" y="5257801"/>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8" name="TextBox 7"/>
          <p:cNvSpPr txBox="1"/>
          <p:nvPr/>
        </p:nvSpPr>
        <p:spPr>
          <a:xfrm>
            <a:off x="2667000" y="5486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9" name="TextBox 8"/>
          <p:cNvSpPr txBox="1"/>
          <p:nvPr/>
        </p:nvSpPr>
        <p:spPr>
          <a:xfrm>
            <a:off x="12954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0" name="TextBox 9"/>
          <p:cNvSpPr txBox="1"/>
          <p:nvPr/>
        </p:nvSpPr>
        <p:spPr>
          <a:xfrm rot="20221738">
            <a:off x="4170980" y="5307603"/>
            <a:ext cx="5181600" cy="353943"/>
          </a:xfrm>
          <a:prstGeom prst="rect">
            <a:avLst/>
          </a:prstGeom>
          <a:noFill/>
        </p:spPr>
        <p:txBody>
          <a:bodyPr wrap="square" rtlCol="0">
            <a:spAutoFit/>
          </a:bodyPr>
          <a:lstStyle/>
          <a:p>
            <a:r>
              <a:rPr lang="en-US" sz="1700" dirty="0" smtClean="0">
                <a:solidFill>
                  <a:schemeClr val="accent2"/>
                </a:solidFill>
              </a:rPr>
              <a:t>Click on the tasks to write a system of linear equations.</a:t>
            </a:r>
            <a:endParaRPr lang="en-US" sz="1700" dirty="0">
              <a:solidFill>
                <a:schemeClr val="accent2"/>
              </a:solidFill>
            </a:endParaRPr>
          </a:p>
        </p:txBody>
      </p:sp>
      <p:cxnSp>
        <p:nvCxnSpPr>
          <p:cNvPr id="11" name="Straight Arrow Connector 10"/>
          <p:cNvCxnSpPr/>
          <p:nvPr/>
        </p:nvCxnSpPr>
        <p:spPr>
          <a:xfrm rot="10800000">
            <a:off x="4191000" y="60960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2" name="Donut 11"/>
          <p:cNvSpPr/>
          <p:nvPr/>
        </p:nvSpPr>
        <p:spPr>
          <a:xfrm>
            <a:off x="5181600" y="2286000"/>
            <a:ext cx="838200" cy="609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Donut 13"/>
          <p:cNvSpPr/>
          <p:nvPr/>
        </p:nvSpPr>
        <p:spPr>
          <a:xfrm>
            <a:off x="2057400" y="4191000"/>
            <a:ext cx="9906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Donut 14"/>
          <p:cNvSpPr/>
          <p:nvPr/>
        </p:nvSpPr>
        <p:spPr>
          <a:xfrm>
            <a:off x="6934200" y="4191000"/>
            <a:ext cx="990600" cy="7620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Donut 15"/>
          <p:cNvSpPr/>
          <p:nvPr/>
        </p:nvSpPr>
        <p:spPr>
          <a:xfrm>
            <a:off x="5257800" y="2819400"/>
            <a:ext cx="838200" cy="609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ame 16"/>
          <p:cNvSpPr/>
          <p:nvPr/>
        </p:nvSpPr>
        <p:spPr>
          <a:xfrm>
            <a:off x="1676400" y="2438400"/>
            <a:ext cx="7620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ame 17"/>
          <p:cNvSpPr/>
          <p:nvPr/>
        </p:nvSpPr>
        <p:spPr>
          <a:xfrm>
            <a:off x="1676400" y="2971800"/>
            <a:ext cx="7620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6248400" y="4343400"/>
            <a:ext cx="6858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1219200" y="4343400"/>
            <a:ext cx="6858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1447800" y="3657600"/>
            <a:ext cx="5638800" cy="369332"/>
          </a:xfrm>
          <a:prstGeom prst="rect">
            <a:avLst/>
          </a:prstGeom>
          <a:noFill/>
        </p:spPr>
        <p:txBody>
          <a:bodyPr wrap="square" rtlCol="0">
            <a:spAutoFit/>
          </a:bodyPr>
          <a:lstStyle/>
          <a:p>
            <a:r>
              <a:rPr lang="en-US" b="1" dirty="0" smtClean="0">
                <a:solidFill>
                  <a:schemeClr val="tx2">
                    <a:lumMod val="75000"/>
                  </a:schemeClr>
                </a:solidFill>
              </a:rPr>
              <a:t>Eddie:  y=4.99x + 39.99          	Luis:  y=3.99x + 49.99</a:t>
            </a:r>
          </a:p>
        </p:txBody>
      </p:sp>
      <p:sp>
        <p:nvSpPr>
          <p:cNvPr id="23" name="TextBox 22"/>
          <p:cNvSpPr txBox="1"/>
          <p:nvPr/>
        </p:nvSpPr>
        <p:spPr>
          <a:xfrm>
            <a:off x="1447800" y="4953000"/>
            <a:ext cx="5638800" cy="369332"/>
          </a:xfrm>
          <a:prstGeom prst="rect">
            <a:avLst/>
          </a:prstGeom>
          <a:noFill/>
        </p:spPr>
        <p:txBody>
          <a:bodyPr wrap="square" rtlCol="0">
            <a:spAutoFit/>
          </a:bodyPr>
          <a:lstStyle/>
          <a:p>
            <a:r>
              <a:rPr lang="en-US" b="1" dirty="0" smtClean="0">
                <a:solidFill>
                  <a:schemeClr val="tx2">
                    <a:lumMod val="75000"/>
                  </a:schemeClr>
                </a:solidFill>
              </a:rPr>
              <a:t>Birthday:  y=.75x + 12.50	Get Well:  y=.50x + 9.70</a:t>
            </a:r>
          </a:p>
        </p:txBody>
      </p:sp>
      <p:pic>
        <p:nvPicPr>
          <p:cNvPr id="19458" name="Picture 2" descr="C:\Users\Owner\AppData\Local\Microsoft\Windows\Temporary Internet Files\Content.IE5\2AXLPH72\MC900440345[1].png"/>
          <p:cNvPicPr>
            <a:picLocks noChangeAspect="1" noChangeArrowheads="1"/>
          </p:cNvPicPr>
          <p:nvPr/>
        </p:nvPicPr>
        <p:blipFill>
          <a:blip r:embed="rId2" cstate="print"/>
          <a:srcRect/>
          <a:stretch>
            <a:fillRect/>
          </a:stretch>
        </p:blipFill>
        <p:spPr bwMode="auto">
          <a:xfrm>
            <a:off x="7308304" y="2852936"/>
            <a:ext cx="1334801" cy="778634"/>
          </a:xfrm>
          <a:prstGeom prst="rect">
            <a:avLst/>
          </a:prstGeom>
          <a:noFill/>
        </p:spPr>
      </p:pic>
      <p:pic>
        <p:nvPicPr>
          <p:cNvPr id="19459" name="Picture 3" descr="C:\Users\Owner\AppData\Local\Microsoft\Windows\Temporary Internet Files\Content.IE5\IAKF5ISO\MC900305579[1].wmf"/>
          <p:cNvPicPr>
            <a:picLocks noChangeAspect="1" noChangeArrowheads="1"/>
          </p:cNvPicPr>
          <p:nvPr/>
        </p:nvPicPr>
        <p:blipFill>
          <a:blip r:embed="rId3" cstate="print"/>
          <a:srcRect/>
          <a:stretch>
            <a:fillRect/>
          </a:stretch>
        </p:blipFill>
        <p:spPr bwMode="auto">
          <a:xfrm>
            <a:off x="179512" y="3429000"/>
            <a:ext cx="824515" cy="1488635"/>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3" restart="whenNotActive" fill="hold" evtFilter="cancelBubble" nodeType="interactiveSeq">
                <p:stCondLst>
                  <p:cond evt="onClick" delay="0">
                    <p:tgtEl>
                      <p:spTgt spid="9"/>
                    </p:tgtEl>
                  </p:cond>
                </p:stCondLst>
                <p:endSync evt="end" delay="0">
                  <p:rtn val="all"/>
                </p:endSync>
                <p:childTnLst>
                  <p:par>
                    <p:cTn id="14" fill="hold">
                      <p:stCondLst>
                        <p:cond delay="0"/>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12"/>
                                        </p:tgtEl>
                                        <p:attrNameLst>
                                          <p:attrName>style.visibility</p:attrName>
                                        </p:attrNameLst>
                                      </p:cBhvr>
                                      <p:to>
                                        <p:strVal val="hidden"/>
                                      </p:to>
                                    </p:set>
                                  </p:childTnLst>
                                </p:cTn>
                              </p:par>
                              <p:par>
                                <p:cTn id="18" presetID="1" presetClass="exit"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14"/>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32" restart="whenNotActive" fill="hold" evtFilter="cancelBubble" nodeType="interactiveSeq">
                <p:stCondLst>
                  <p:cond evt="onClick" delay="0">
                    <p:tgtEl>
                      <p:spTgt spid="8"/>
                    </p:tgtEl>
                  </p:cond>
                </p:stCondLst>
                <p:endSync evt="end" delay="0">
                  <p:rtn val="all"/>
                </p:endSync>
                <p:childTnLst>
                  <p:par>
                    <p:cTn id="33" fill="hold">
                      <p:stCondLst>
                        <p:cond delay="0"/>
                      </p:stCondLst>
                      <p:childTnLst>
                        <p:par>
                          <p:cTn id="34" fill="hold">
                            <p:stCondLst>
                              <p:cond delay="0"/>
                            </p:stCondLst>
                            <p:childTnLst>
                              <p:par>
                                <p:cTn id="35" presetID="1" presetClass="exit" presetSubtype="0" fill="hold" grpId="1" nodeType="withEffect">
                                  <p:stCondLst>
                                    <p:cond delay="0"/>
                                  </p:stCondLst>
                                  <p:childTnLst>
                                    <p:set>
                                      <p:cBhvr>
                                        <p:cTn id="36" dur="1" fill="hold">
                                          <p:stCondLst>
                                            <p:cond delay="0"/>
                                          </p:stCondLst>
                                        </p:cTn>
                                        <p:tgtEl>
                                          <p:spTgt spid="1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8"/>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0"/>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9"/>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8"/>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a System of Linear Equations to Solve Problems</a:t>
            </a:r>
            <a:endParaRPr lang="en-US" dirty="0"/>
          </a:p>
        </p:txBody>
      </p:sp>
      <p:sp>
        <p:nvSpPr>
          <p:cNvPr id="3" name="Content Placeholder 2"/>
          <p:cNvSpPr>
            <a:spLocks noGrp="1"/>
          </p:cNvSpPr>
          <p:nvPr>
            <p:ph idx="1"/>
          </p:nvPr>
        </p:nvSpPr>
        <p:spPr/>
        <p:txBody>
          <a:bodyPr>
            <a:normAutofit/>
          </a:bodyPr>
          <a:lstStyle/>
          <a:p>
            <a:r>
              <a:rPr lang="en-US" sz="2000" dirty="0" smtClean="0"/>
              <a:t>Write a system of linear equations to solve the following problem:</a:t>
            </a:r>
            <a:endParaRPr lang="en-US" sz="2000" dirty="0"/>
          </a:p>
          <a:p>
            <a:pPr lvl="1"/>
            <a:r>
              <a:rPr lang="en-US" sz="1600" dirty="0" smtClean="0"/>
              <a:t>Brenda and </a:t>
            </a:r>
            <a:r>
              <a:rPr lang="en-US" sz="1600" dirty="0" err="1" smtClean="0"/>
              <a:t>Moises</a:t>
            </a:r>
            <a:r>
              <a:rPr lang="en-US" sz="1600" dirty="0" smtClean="0"/>
              <a:t> decide to buy a new car and they need to figure out which </a:t>
            </a:r>
            <a:br>
              <a:rPr lang="en-US" sz="1600" dirty="0" smtClean="0"/>
            </a:br>
            <a:r>
              <a:rPr lang="en-US" sz="1600" dirty="0" smtClean="0"/>
              <a:t/>
            </a:r>
            <a:br>
              <a:rPr lang="en-US" sz="1600" dirty="0" smtClean="0"/>
            </a:br>
            <a:r>
              <a:rPr lang="en-US" sz="1600" dirty="0" smtClean="0"/>
              <a:t>dealership will give them the best deal.   </a:t>
            </a:r>
            <a:r>
              <a:rPr lang="en-US" sz="1600" i="1" dirty="0" err="1" smtClean="0"/>
              <a:t>Xela</a:t>
            </a:r>
            <a:r>
              <a:rPr lang="en-US" sz="1600" i="1" dirty="0" smtClean="0"/>
              <a:t> Cars </a:t>
            </a:r>
            <a:r>
              <a:rPr lang="en-US" sz="1600" dirty="0" smtClean="0"/>
              <a:t>offers them a down payment price of </a:t>
            </a:r>
            <a:br>
              <a:rPr lang="en-US" sz="1600" dirty="0" smtClean="0"/>
            </a:br>
            <a:r>
              <a:rPr lang="en-US" sz="1600" dirty="0" smtClean="0"/>
              <a:t/>
            </a:r>
            <a:br>
              <a:rPr lang="en-US" sz="1600" dirty="0" smtClean="0"/>
            </a:br>
            <a:r>
              <a:rPr lang="en-US" sz="1600" dirty="0" smtClean="0"/>
              <a:t>$500 and a monthly fee of $299 for 48 months.  While </a:t>
            </a:r>
            <a:r>
              <a:rPr lang="en-US" sz="1600" i="1" dirty="0" smtClean="0"/>
              <a:t>Guatemala Driving Solutions </a:t>
            </a:r>
            <a:br>
              <a:rPr lang="en-US" sz="1600" i="1" dirty="0" smtClean="0"/>
            </a:br>
            <a:r>
              <a:rPr lang="en-US" sz="1600" i="1" dirty="0" smtClean="0"/>
              <a:t/>
            </a:r>
            <a:br>
              <a:rPr lang="en-US" sz="1600" i="1" dirty="0" smtClean="0"/>
            </a:br>
            <a:r>
              <a:rPr lang="en-US" sz="1600" dirty="0" smtClean="0"/>
              <a:t>offers a down payment of $400 and a monthly fee of $307 for 45 months.  Which </a:t>
            </a:r>
            <a:br>
              <a:rPr lang="en-US" sz="1600" dirty="0" smtClean="0"/>
            </a:br>
            <a:r>
              <a:rPr lang="en-US" sz="1600" dirty="0" smtClean="0"/>
              <a:t/>
            </a:r>
            <a:br>
              <a:rPr lang="en-US" sz="1600" dirty="0" smtClean="0"/>
            </a:br>
            <a:r>
              <a:rPr lang="en-US" sz="1600" dirty="0" smtClean="0"/>
              <a:t>dealership should they buy their car from?</a:t>
            </a:r>
            <a:endParaRPr lang="en-US" sz="1600" i="1" dirty="0" smtClean="0"/>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0" y="5029200"/>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8" name="TextBox 7"/>
          <p:cNvSpPr txBox="1"/>
          <p:nvPr/>
        </p:nvSpPr>
        <p:spPr>
          <a:xfrm>
            <a:off x="1524000" y="5105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9" name="TextBox 8"/>
          <p:cNvSpPr txBox="1"/>
          <p:nvPr/>
        </p:nvSpPr>
        <p:spPr>
          <a:xfrm>
            <a:off x="6858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0" name="TextBox 9"/>
          <p:cNvSpPr txBox="1"/>
          <p:nvPr/>
        </p:nvSpPr>
        <p:spPr>
          <a:xfrm rot="19937305">
            <a:off x="4170980" y="5307603"/>
            <a:ext cx="5181600" cy="353943"/>
          </a:xfrm>
          <a:prstGeom prst="rect">
            <a:avLst/>
          </a:prstGeom>
          <a:noFill/>
        </p:spPr>
        <p:txBody>
          <a:bodyPr wrap="square" rtlCol="0">
            <a:spAutoFit/>
          </a:bodyPr>
          <a:lstStyle/>
          <a:p>
            <a:r>
              <a:rPr lang="en-US" sz="1700" dirty="0" smtClean="0">
                <a:solidFill>
                  <a:schemeClr val="accent2"/>
                </a:solidFill>
              </a:rPr>
              <a:t>Click on the tasks to write a system of linear equations.</a:t>
            </a:r>
            <a:endParaRPr lang="en-US" sz="1700" dirty="0">
              <a:solidFill>
                <a:schemeClr val="accent2"/>
              </a:solidFill>
            </a:endParaRPr>
          </a:p>
        </p:txBody>
      </p:sp>
      <p:cxnSp>
        <p:nvCxnSpPr>
          <p:cNvPr id="11" name="Straight Arrow Connector 10"/>
          <p:cNvCxnSpPr/>
          <p:nvPr/>
        </p:nvCxnSpPr>
        <p:spPr>
          <a:xfrm rot="10800000">
            <a:off x="4267200" y="62484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2" name="Donut 11"/>
          <p:cNvSpPr/>
          <p:nvPr/>
        </p:nvSpPr>
        <p:spPr>
          <a:xfrm>
            <a:off x="3276600" y="2743200"/>
            <a:ext cx="838200" cy="6858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5410200" y="3276600"/>
            <a:ext cx="838200" cy="6858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p:cNvSpPr/>
          <p:nvPr/>
        </p:nvSpPr>
        <p:spPr>
          <a:xfrm>
            <a:off x="1219200" y="2971800"/>
            <a:ext cx="533400" cy="304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p:cNvSpPr/>
          <p:nvPr/>
        </p:nvSpPr>
        <p:spPr>
          <a:xfrm flipV="1">
            <a:off x="3352800" y="3429000"/>
            <a:ext cx="6096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886200" y="5029200"/>
            <a:ext cx="1066800" cy="815608"/>
          </a:xfrm>
          <a:prstGeom prst="rect">
            <a:avLst/>
          </a:prstGeom>
          <a:noFill/>
        </p:spPr>
        <p:txBody>
          <a:bodyPr wrap="square" rtlCol="0">
            <a:spAutoFit/>
          </a:bodyPr>
          <a:lstStyle/>
          <a:p>
            <a:pPr algn="ctr"/>
            <a:r>
              <a:rPr lang="en-US" sz="1500" b="1" dirty="0" smtClean="0">
                <a:solidFill>
                  <a:schemeClr val="tx2">
                    <a:lumMod val="75000"/>
                  </a:schemeClr>
                </a:solidFill>
              </a:rPr>
              <a:t>Plug in the “x”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18" name="TextBox 17"/>
          <p:cNvSpPr txBox="1"/>
          <p:nvPr/>
        </p:nvSpPr>
        <p:spPr>
          <a:xfrm>
            <a:off x="2743200" y="60198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independent variable (“x”)</a:t>
            </a:r>
          </a:p>
          <a:p>
            <a:pPr algn="ctr"/>
            <a:endParaRPr lang="en-US" sz="1500" b="1" dirty="0" smtClean="0">
              <a:solidFill>
                <a:schemeClr val="tx2">
                  <a:lumMod val="75000"/>
                </a:schemeClr>
              </a:solidFill>
            </a:endParaRPr>
          </a:p>
          <a:p>
            <a:pPr algn="ctr"/>
            <a:endParaRPr lang="en-US" sz="1500" dirty="0"/>
          </a:p>
        </p:txBody>
      </p:sp>
      <p:sp>
        <p:nvSpPr>
          <p:cNvPr id="20" name="TextBox 19"/>
          <p:cNvSpPr txBox="1"/>
          <p:nvPr/>
        </p:nvSpPr>
        <p:spPr>
          <a:xfrm>
            <a:off x="914400" y="4267200"/>
            <a:ext cx="72390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i="1" dirty="0" err="1" smtClean="0">
                <a:solidFill>
                  <a:schemeClr val="tx2">
                    <a:lumMod val="75000"/>
                  </a:schemeClr>
                </a:solidFill>
              </a:rPr>
              <a:t>Xela</a:t>
            </a:r>
            <a:r>
              <a:rPr lang="en-US" b="1" i="1" dirty="0" smtClean="0">
                <a:solidFill>
                  <a:schemeClr val="tx2">
                    <a:lumMod val="75000"/>
                  </a:schemeClr>
                </a:solidFill>
              </a:rPr>
              <a:t> Cars </a:t>
            </a:r>
            <a:r>
              <a:rPr lang="en-US" b="1" dirty="0" smtClean="0">
                <a:solidFill>
                  <a:schemeClr val="tx2">
                    <a:lumMod val="75000"/>
                  </a:schemeClr>
                </a:solidFill>
              </a:rPr>
              <a:t> y = 299x + 500	</a:t>
            </a:r>
            <a:r>
              <a:rPr lang="en-US" b="1" i="1" dirty="0" smtClean="0">
                <a:solidFill>
                  <a:schemeClr val="tx2">
                    <a:lumMod val="75000"/>
                  </a:schemeClr>
                </a:solidFill>
              </a:rPr>
              <a:t>Guatemala Driving Solutions </a:t>
            </a:r>
            <a:r>
              <a:rPr lang="en-US" b="1" dirty="0" smtClean="0">
                <a:solidFill>
                  <a:schemeClr val="tx2">
                    <a:lumMod val="75000"/>
                  </a:schemeClr>
                </a:solidFill>
              </a:rPr>
              <a:t> y = 307 x + 400</a:t>
            </a:r>
          </a:p>
        </p:txBody>
      </p:sp>
      <p:sp>
        <p:nvSpPr>
          <p:cNvPr id="21" name="Curved Down Arrow 20"/>
          <p:cNvSpPr/>
          <p:nvPr/>
        </p:nvSpPr>
        <p:spPr>
          <a:xfrm>
            <a:off x="4038600" y="2667000"/>
            <a:ext cx="3810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urved Down Arrow 21"/>
          <p:cNvSpPr/>
          <p:nvPr/>
        </p:nvSpPr>
        <p:spPr>
          <a:xfrm>
            <a:off x="6172200" y="3200400"/>
            <a:ext cx="3810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990600" y="4267200"/>
            <a:ext cx="7391400"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i="1" dirty="0" err="1" smtClean="0">
                <a:solidFill>
                  <a:schemeClr val="tx2">
                    <a:lumMod val="75000"/>
                  </a:schemeClr>
                </a:solidFill>
              </a:rPr>
              <a:t>Xela</a:t>
            </a:r>
            <a:r>
              <a:rPr lang="en-US" sz="1600" b="1" i="1" dirty="0" smtClean="0">
                <a:solidFill>
                  <a:schemeClr val="tx2">
                    <a:lumMod val="75000"/>
                  </a:schemeClr>
                </a:solidFill>
              </a:rPr>
              <a:t> Cars </a:t>
            </a:r>
            <a:r>
              <a:rPr lang="en-US" sz="1600" b="1" dirty="0" smtClean="0">
                <a:solidFill>
                  <a:schemeClr val="tx2">
                    <a:lumMod val="75000"/>
                  </a:schemeClr>
                </a:solidFill>
              </a:rPr>
              <a:t> 14,852 = 299(</a:t>
            </a:r>
            <a:r>
              <a:rPr lang="en-US" sz="1600" b="1" dirty="0" smtClean="0">
                <a:solidFill>
                  <a:schemeClr val="accent2">
                    <a:lumMod val="75000"/>
                  </a:schemeClr>
                </a:solidFill>
              </a:rPr>
              <a:t>48</a:t>
            </a:r>
            <a:r>
              <a:rPr lang="en-US" sz="1600" b="1" dirty="0" smtClean="0">
                <a:solidFill>
                  <a:schemeClr val="tx2">
                    <a:lumMod val="75000"/>
                  </a:schemeClr>
                </a:solidFill>
              </a:rPr>
              <a:t>) + 500 </a:t>
            </a:r>
            <a:r>
              <a:rPr lang="en-US" sz="1600" b="1" i="1" dirty="0" smtClean="0">
                <a:solidFill>
                  <a:schemeClr val="tx2">
                    <a:lumMod val="75000"/>
                  </a:schemeClr>
                </a:solidFill>
              </a:rPr>
              <a:t>Guatemala Driving Solutions </a:t>
            </a:r>
            <a:r>
              <a:rPr lang="en-US" sz="1600" b="1" dirty="0" smtClean="0">
                <a:solidFill>
                  <a:schemeClr val="tx2">
                    <a:lumMod val="75000"/>
                  </a:schemeClr>
                </a:solidFill>
              </a:rPr>
              <a:t>14,215= 307(</a:t>
            </a:r>
            <a:r>
              <a:rPr lang="en-US" sz="1600" b="1" dirty="0" smtClean="0">
                <a:solidFill>
                  <a:schemeClr val="accent2">
                    <a:lumMod val="75000"/>
                  </a:schemeClr>
                </a:solidFill>
              </a:rPr>
              <a:t>45</a:t>
            </a:r>
            <a:r>
              <a:rPr lang="en-US" sz="1600" b="1" dirty="0" smtClean="0">
                <a:solidFill>
                  <a:schemeClr val="tx2">
                    <a:lumMod val="75000"/>
                  </a:schemeClr>
                </a:solidFill>
              </a:rPr>
              <a:t>) + 400</a:t>
            </a:r>
          </a:p>
        </p:txBody>
      </p:sp>
      <p:sp>
        <p:nvSpPr>
          <p:cNvPr id="24" name="TextBox 23"/>
          <p:cNvSpPr txBox="1"/>
          <p:nvPr/>
        </p:nvSpPr>
        <p:spPr>
          <a:xfrm>
            <a:off x="4953000" y="5181600"/>
            <a:ext cx="1295400" cy="1015663"/>
          </a:xfrm>
          <a:prstGeom prst="rect">
            <a:avLst/>
          </a:prstGeom>
          <a:noFill/>
        </p:spPr>
        <p:txBody>
          <a:bodyPr wrap="square" rtlCol="0">
            <a:spAutoFit/>
          </a:bodyPr>
          <a:lstStyle/>
          <a:p>
            <a:pPr algn="ctr"/>
            <a:r>
              <a:rPr lang="en-US" sz="1500" b="1" dirty="0" smtClean="0">
                <a:solidFill>
                  <a:schemeClr val="tx2">
                    <a:lumMod val="75000"/>
                  </a:schemeClr>
                </a:solidFill>
              </a:rPr>
              <a:t>Identify the  solution.</a:t>
            </a:r>
          </a:p>
          <a:p>
            <a:pPr algn="ctr"/>
            <a:endParaRPr lang="en-US" sz="1500" b="1" dirty="0" smtClean="0">
              <a:solidFill>
                <a:schemeClr val="tx2">
                  <a:lumMod val="75000"/>
                </a:schemeClr>
              </a:solidFill>
            </a:endParaRPr>
          </a:p>
          <a:p>
            <a:pPr algn="ctr"/>
            <a:endParaRPr lang="en-US" sz="1500" dirty="0"/>
          </a:p>
        </p:txBody>
      </p:sp>
      <p:sp>
        <p:nvSpPr>
          <p:cNvPr id="27" name="Down Arrow Callout 26"/>
          <p:cNvSpPr/>
          <p:nvPr/>
        </p:nvSpPr>
        <p:spPr>
          <a:xfrm>
            <a:off x="5715000" y="2438400"/>
            <a:ext cx="2667000" cy="533400"/>
          </a:xfrm>
          <a:prstGeom prst="downArrow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nut 27"/>
          <p:cNvSpPr/>
          <p:nvPr/>
        </p:nvSpPr>
        <p:spPr>
          <a:xfrm>
            <a:off x="6019800" y="4114800"/>
            <a:ext cx="1295400" cy="609600"/>
          </a:xfrm>
          <a:prstGeom prst="don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482"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0" y="1916832"/>
            <a:ext cx="1115616" cy="1115616"/>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9" restart="whenNotActive" fill="hold" evtFilter="cancelBubble" nodeType="interactiveSeq">
                <p:stCondLst>
                  <p:cond evt="onClick" delay="0">
                    <p:tgtEl>
                      <p:spTgt spid="9"/>
                    </p:tgtEl>
                  </p:cond>
                </p:stCondLst>
                <p:endSync evt="end" delay="0">
                  <p:rtn val="all"/>
                </p:endSync>
                <p:childTnLst>
                  <p:par>
                    <p:cTn id="10" fill="hold">
                      <p:stCondLst>
                        <p:cond delay="0"/>
                      </p:stCondLst>
                      <p:childTnLst>
                        <p:par>
                          <p:cTn id="11" fill="hold">
                            <p:stCondLst>
                              <p:cond delay="0"/>
                            </p:stCondLst>
                            <p:childTnLst>
                              <p:par>
                                <p:cTn id="12" presetID="1" presetClass="exit" presetSubtype="0" fill="hold" grpId="1" nodeType="withEffect">
                                  <p:stCondLst>
                                    <p:cond delay="0"/>
                                  </p:stCondLst>
                                  <p:childTnLst>
                                    <p:set>
                                      <p:cBhvr>
                                        <p:cTn id="13" dur="1" fill="hold">
                                          <p:stCondLst>
                                            <p:cond delay="0"/>
                                          </p:stCondLst>
                                        </p:cTn>
                                        <p:tgtEl>
                                          <p:spTgt spid="12"/>
                                        </p:tgtEl>
                                        <p:attrNameLst>
                                          <p:attrName>style.visibility</p:attrName>
                                        </p:attrNameLst>
                                      </p:cBhvr>
                                      <p:to>
                                        <p:strVal val="hidden"/>
                                      </p:to>
                                    </p:set>
                                  </p:childTnLst>
                                </p:cTn>
                              </p:par>
                              <p:par>
                                <p:cTn id="14" presetID="1" presetClass="exit" presetSubtype="0" fill="hold" grpId="1" nodeType="withEffect">
                                  <p:stCondLst>
                                    <p:cond delay="0"/>
                                  </p:stCondLst>
                                  <p:childTnLst>
                                    <p:set>
                                      <p:cBhvr>
                                        <p:cTn id="15" dur="1" fill="hold">
                                          <p:stCondLst>
                                            <p:cond delay="0"/>
                                          </p:stCondLst>
                                        </p:cTn>
                                        <p:tgtEl>
                                          <p:spTgt spid="13"/>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 presetClass="exit" presetSubtype="0" fill="hold" grpId="1"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9" restart="whenNotActive" fill="hold" evtFilter="cancelBubble" nodeType="interactiveSeq">
                <p:stCondLst>
                  <p:cond evt="onClick" delay="0">
                    <p:tgtEl>
                      <p:spTgt spid="18"/>
                    </p:tgtEl>
                  </p:cond>
                </p:stCondLst>
                <p:endSync evt="end" delay="0">
                  <p:rtn val="all"/>
                </p:endSync>
                <p:childTnLst>
                  <p:par>
                    <p:cTn id="30" fill="hold">
                      <p:stCondLst>
                        <p:cond delay="0"/>
                      </p:stCondLst>
                      <p:childTnLst>
                        <p:par>
                          <p:cTn id="31" fill="hold">
                            <p:stCondLst>
                              <p:cond delay="0"/>
                            </p:stCondLst>
                            <p:childTnLst>
                              <p:par>
                                <p:cTn id="32" presetID="1" presetClass="exit" presetSubtype="0" fill="hold" grpId="1" nodeType="withEffect">
                                  <p:stCondLst>
                                    <p:cond delay="0"/>
                                  </p:stCondLst>
                                  <p:childTnLst>
                                    <p:set>
                                      <p:cBhvr>
                                        <p:cTn id="33" dur="1" fill="hold">
                                          <p:stCondLst>
                                            <p:cond delay="0"/>
                                          </p:stCondLst>
                                        </p:cTn>
                                        <p:tgtEl>
                                          <p:spTgt spid="20"/>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38" restart="whenNotActive" fill="hold" evtFilter="cancelBubble" nodeType="interactiveSeq">
                <p:stCondLst>
                  <p:cond evt="onClick" delay="0">
                    <p:tgtEl>
                      <p:spTgt spid="17"/>
                    </p:tgtEl>
                  </p:cond>
                </p:stCondLst>
                <p:endSync evt="end" delay="0">
                  <p:rtn val="all"/>
                </p:endSync>
                <p:childTnLst>
                  <p:par>
                    <p:cTn id="39" fill="hold">
                      <p:stCondLst>
                        <p:cond delay="0"/>
                      </p:stCondLst>
                      <p:childTnLst>
                        <p:par>
                          <p:cTn id="40" fill="hold">
                            <p:stCondLst>
                              <p:cond delay="0"/>
                            </p:stCondLst>
                            <p:childTnLst>
                              <p:par>
                                <p:cTn id="41" presetID="1" presetClass="exit" presetSubtype="0" fill="hold" grpId="1" nodeType="withEffect">
                                  <p:stCondLst>
                                    <p:cond delay="0"/>
                                  </p:stCondLst>
                                  <p:childTnLst>
                                    <p:set>
                                      <p:cBhvr>
                                        <p:cTn id="42" dur="1" fill="hold">
                                          <p:stCondLst>
                                            <p:cond delay="0"/>
                                          </p:stCondLst>
                                        </p:cTn>
                                        <p:tgtEl>
                                          <p:spTgt spid="2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2"/>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47" restart="whenNotActive" fill="hold" evtFilter="cancelBubble" nodeType="interactiveSeq">
                <p:stCondLst>
                  <p:cond evt="onClick" delay="0">
                    <p:tgtEl>
                      <p:spTgt spid="24"/>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20" grpId="0" animBg="1"/>
      <p:bldP spid="20" grpId="1" animBg="1"/>
      <p:bldP spid="21" grpId="0" animBg="1"/>
      <p:bldP spid="21" grpId="1" animBg="1"/>
      <p:bldP spid="22" grpId="0" animBg="1"/>
      <p:bldP spid="22" grpId="1" animBg="1"/>
      <p:bldP spid="23" grpId="0" animBg="1"/>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normAutofit/>
          </a:bodyPr>
          <a:lstStyle/>
          <a:p>
            <a:r>
              <a:rPr lang="en-US" sz="6000" dirty="0" err="1" smtClean="0">
                <a:solidFill>
                  <a:schemeClr val="tx2">
                    <a:lumMod val="75000"/>
                  </a:schemeClr>
                </a:solidFill>
              </a:rPr>
              <a:t>Yay</a:t>
            </a:r>
            <a:r>
              <a:rPr lang="en-US" sz="6000" dirty="0" smtClean="0">
                <a:solidFill>
                  <a:schemeClr val="tx2">
                    <a:lumMod val="75000"/>
                  </a:schemeClr>
                </a:solidFill>
              </a:rPr>
              <a:t> Hooray!!!</a:t>
            </a:r>
            <a:endParaRPr lang="en-US" sz="6000" dirty="0">
              <a:solidFill>
                <a:schemeClr val="tx2">
                  <a:lumMod val="75000"/>
                </a:schemeClr>
              </a:solidFill>
            </a:endParaRPr>
          </a:p>
        </p:txBody>
      </p:sp>
      <p:sp>
        <p:nvSpPr>
          <p:cNvPr id="3" name="Content Placeholder 2"/>
          <p:cNvSpPr>
            <a:spLocks noGrp="1"/>
          </p:cNvSpPr>
          <p:nvPr>
            <p:ph idx="1"/>
          </p:nvPr>
        </p:nvSpPr>
        <p:spPr>
          <a:xfrm>
            <a:off x="457200" y="2438400"/>
            <a:ext cx="8229600" cy="2438400"/>
          </a:xfrm>
        </p:spPr>
        <p:txBody>
          <a:bodyPr/>
          <a:lstStyle/>
          <a:p>
            <a:r>
              <a:rPr lang="en-US" dirty="0" smtClean="0"/>
              <a:t>You can now use linear equations to solve real world problems.  Brenda and </a:t>
            </a:r>
            <a:r>
              <a:rPr lang="en-US" dirty="0" err="1" smtClean="0"/>
              <a:t>Moises</a:t>
            </a:r>
            <a:r>
              <a:rPr lang="en-US" dirty="0" smtClean="0"/>
              <a:t> thank you for helping them find the most affordable car!!!</a:t>
            </a:r>
            <a:endParaRPr lang="en-US" dirty="0"/>
          </a:p>
        </p:txBody>
      </p:sp>
      <p:pic>
        <p:nvPicPr>
          <p:cNvPr id="21506"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3707904" y="3573016"/>
            <a:ext cx="2743200" cy="2743200"/>
          </a:xfrm>
          <a:prstGeom prst="rect">
            <a:avLst/>
          </a:prstGeom>
          <a:noFill/>
        </p:spPr>
      </p:pic>
      <p:sp>
        <p:nvSpPr>
          <p:cNvPr id="6"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7" name="Left Arrow 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1468</Words>
  <Application>Microsoft Office PowerPoint</Application>
  <PresentationFormat>On-screen Show (4:3)</PresentationFormat>
  <Paragraphs>101</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Tema de Office</vt:lpstr>
      <vt:lpstr>Worksheet</vt:lpstr>
      <vt:lpstr>Problem: 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 </vt:lpstr>
      <vt:lpstr>Highlight important information and cross out unnecesary information. </vt:lpstr>
      <vt:lpstr>Look at the table of information and notice that the one time fee of the game cost represents the y-intercept or the “b” of the linear equation.  </vt:lpstr>
      <vt:lpstr>Solve the system of equations to figure out how many months it will take for the payments to be equal.</vt:lpstr>
      <vt:lpstr>Now Let’s Practice!  Don’t forget:</vt:lpstr>
      <vt:lpstr>Writing a Linear Equation</vt:lpstr>
      <vt:lpstr>Writing a System of Linear Equations</vt:lpstr>
      <vt:lpstr>Using a System of Linear Equations to Solve Problems</vt:lpstr>
      <vt:lpstr>Yay Hooray!!!</vt:lpstr>
      <vt:lpstr>Jasmine is trying to find the cell phone plan that will work best for her.  Her parents say she talks too much on the phone and tell her she cannot get a plan with more than 500 minutes.  They also tell her that they’ll pay for the plan but that she has to pay for the minutes she goes over.  She looks up on the internet and finds out that AT&amp;T and Verizon offer a plan of 450 minutes per month for $39.99 while T Mobile offers a plan of 500 minutes per month for $39.99.  AT&amp;T charges a fee of $.21per minute for every minute you go over your allotted amount.  Verizon charges a fee of $.23 per minute for every minute you go over your allotted amount.  As a favor to their customers, Verizon shuts off the phone if the customer goes more than 100 minutes over their plan.  T Mobile charges $.37 per minute for every minute you go over your allotted amount of minutes.  If Jasmine usually talks on the phone for 650 minutes each month, which plan would be cheapest for her?  Make sure you use a linear equation for each phone company to help Jasmine compare her rates. </vt:lpstr>
      <vt:lpstr> Organize the information given:</vt:lpstr>
      <vt:lpstr>Now get going….go on….start solving your own problem…….!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Janet Witcher</cp:lastModifiedBy>
  <cp:revision>87</cp:revision>
  <dcterms:created xsi:type="dcterms:W3CDTF">2011-06-20T17:37:25Z</dcterms:created>
  <dcterms:modified xsi:type="dcterms:W3CDTF">2011-08-02T00:45:30Z</dcterms:modified>
</cp:coreProperties>
</file>